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4"/>
  </p:sldMasterIdLst>
  <p:notesMasterIdLst>
    <p:notesMasterId r:id="rId36"/>
  </p:notesMasterIdLst>
  <p:sldIdLst>
    <p:sldId id="721" r:id="rId5"/>
    <p:sldId id="260" r:id="rId6"/>
    <p:sldId id="256" r:id="rId7"/>
    <p:sldId id="683" r:id="rId8"/>
    <p:sldId id="686" r:id="rId9"/>
    <p:sldId id="719" r:id="rId10"/>
    <p:sldId id="699" r:id="rId11"/>
    <p:sldId id="703" r:id="rId12"/>
    <p:sldId id="700" r:id="rId13"/>
    <p:sldId id="708" r:id="rId14"/>
    <p:sldId id="712" r:id="rId15"/>
    <p:sldId id="701" r:id="rId16"/>
    <p:sldId id="689" r:id="rId17"/>
    <p:sldId id="705" r:id="rId18"/>
    <p:sldId id="716" r:id="rId19"/>
    <p:sldId id="691" r:id="rId20"/>
    <p:sldId id="711" r:id="rId21"/>
    <p:sldId id="702" r:id="rId22"/>
    <p:sldId id="704" r:id="rId23"/>
    <p:sldId id="707" r:id="rId24"/>
    <p:sldId id="710" r:id="rId25"/>
    <p:sldId id="717" r:id="rId26"/>
    <p:sldId id="722" r:id="rId27"/>
    <p:sldId id="723" r:id="rId28"/>
    <p:sldId id="726" r:id="rId29"/>
    <p:sldId id="724" r:id="rId30"/>
    <p:sldId id="725" r:id="rId31"/>
    <p:sldId id="730" r:id="rId32"/>
    <p:sldId id="727" r:id="rId33"/>
    <p:sldId id="731" r:id="rId34"/>
    <p:sldId id="732" r:id="rId3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2C217C1-B9CF-1459-347E-2B426007D35F}" name="TOURIN Arnaud" initials="TA" userId="S::arnaud.tourin@psl.eu::a2f89baa-4605-4ec5-b905-bf7bd3760e3d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ileen Speijer" initials="ES" lastIdx="1" clrIdx="0">
    <p:extLst>
      <p:ext uri="{19B8F6BF-5375-455C-9EA6-DF929625EA0E}">
        <p15:presenceInfo xmlns:p15="http://schemas.microsoft.com/office/powerpoint/2012/main" userId="S-1-5-21-770975530-955530832-1147875810-640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CD1C0E-E802-CEDD-B626-2E56414F862C}" v="28" dt="2025-06-17T14:41:19.7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45" autoAdjust="0"/>
    <p:restoredTop sz="96247" autoAdjust="0"/>
  </p:normalViewPr>
  <p:slideViewPr>
    <p:cSldViewPr snapToGrid="0" snapToObjects="1">
      <p:cViewPr varScale="1">
        <p:scale>
          <a:sx n="93" d="100"/>
          <a:sy n="93" d="100"/>
        </p:scale>
        <p:origin x="10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8/10/relationships/authors" Target="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Chiffres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984-4D4D-BF0C-2660BC4BB96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984-4D4D-BF0C-2660BC4BB96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984-4D4D-BF0C-2660BC4BB96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984-4D4D-BF0C-2660BC4BB96C}"/>
              </c:ext>
            </c:extLst>
          </c:dPt>
          <c:cat>
            <c:strRef>
              <c:f>Feuil1!$A$2:$A$5</c:f>
              <c:strCache>
                <c:ptCount val="4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74-D44F-BC62-F63EBC900C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dirty="0"/>
              <a:t>Graphique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Feuil1!$A$2:$A$4</c:f>
              <c:strCache>
                <c:ptCount val="3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</c:strCache>
            </c:strRef>
          </c:cat>
          <c:val>
            <c:numRef>
              <c:f>Feuil1!$B$2:$B$4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30-E144-90C2-EC3EEFC5817C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Feuil1!$A$2:$A$4</c:f>
              <c:strCache>
                <c:ptCount val="3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</c:strCache>
            </c:strRef>
          </c:cat>
          <c:val>
            <c:numRef>
              <c:f>Feuil1!$C$2:$C$4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F30-E144-90C2-EC3EEFC5817C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Feuil1!$A$2:$A$4</c:f>
              <c:strCache>
                <c:ptCount val="3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</c:strCache>
            </c:strRef>
          </c:cat>
          <c:val>
            <c:numRef>
              <c:f>Feuil1!$D$2:$D$4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F30-E144-90C2-EC3EEFC581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28097408"/>
        <c:axId val="1108803904"/>
      </c:barChart>
      <c:catAx>
        <c:axId val="1128097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108803904"/>
        <c:crosses val="autoZero"/>
        <c:auto val="1"/>
        <c:lblAlgn val="ctr"/>
        <c:lblOffset val="100"/>
        <c:noMultiLvlLbl val="0"/>
      </c:catAx>
      <c:valAx>
        <c:axId val="1108803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128097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accent1">
          <a:shade val="50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B38-104B-B97C-BF86F6823F8B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B38-104B-B97C-BF86F6823F8B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B38-104B-B97C-BF86F6823F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33249312"/>
        <c:axId val="833250960"/>
      </c:lineChart>
      <c:catAx>
        <c:axId val="833249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833250960"/>
        <c:crosses val="autoZero"/>
        <c:auto val="1"/>
        <c:lblAlgn val="ctr"/>
        <c:lblOffset val="100"/>
        <c:noMultiLvlLbl val="0"/>
      </c:catAx>
      <c:valAx>
        <c:axId val="833250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833249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2D07AB-AB71-8225-D179-CEFB1A2E63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FC2BD09-A70D-E512-A6B9-B791EA44CC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CA24C24-6B8C-2421-94F7-8509E57CCA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518264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0E0CE6-DA80-ECD7-A27B-7DD62132E5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6D80C06-2D8F-E0C3-DB52-C30C92CF4C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3EA56075-17DF-3C16-36A2-F59EC5F01C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97747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 Ministère de l’Enseignement supérieur, de la Recherche et de l’Innovation</a:t>
            </a:r>
          </a:p>
          <a:p>
            <a:r>
              <a:rPr lang="fr-FR" dirty="0"/>
              <a:t>le Ministère de la Transformation et de la Fonction publiques , </a:t>
            </a:r>
          </a:p>
          <a:p>
            <a:r>
              <a:rPr lang="fr-FR" dirty="0"/>
              <a:t>carrière académique</a:t>
            </a:r>
          </a:p>
          <a:p>
            <a:r>
              <a:rPr lang="fr-FR" dirty="0"/>
              <a:t>carrière dans la fonction publique</a:t>
            </a:r>
          </a:p>
          <a:p>
            <a:r>
              <a:rPr lang="fr-FR" dirty="0"/>
              <a:t>expertise et conseil en politiques publiques</a:t>
            </a:r>
          </a:p>
          <a:p>
            <a:r>
              <a:rPr lang="fr-FR" dirty="0"/>
              <a:t>ouvre de </a:t>
            </a:r>
            <a:r>
              <a:rPr lang="fr-FR" b="1" dirty="0"/>
              <a:t>nouveaux débouchés pour les docteurs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08018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Il s’agit d’un modèle inspiré des </a:t>
            </a:r>
            <a:r>
              <a:rPr lang="fr-FR" b="1" dirty="0"/>
              <a:t>CIFRE</a:t>
            </a:r>
            <a:r>
              <a:rPr lang="fr-FR" dirty="0"/>
              <a:t>, mais appliqué au </a:t>
            </a:r>
            <a:r>
              <a:rPr lang="fr-FR" b="1" dirty="0"/>
              <a:t>secteur public</a:t>
            </a:r>
          </a:p>
          <a:p>
            <a:r>
              <a:rPr lang="fr-FR" dirty="0"/>
              <a:t>Les collectivités territoriales et organismes déjà éligibles au dispositif CIFRE ne sont pas concernés, ni le Ministère Les établissements publics d’enseignement supérieur et de recherche</a:t>
            </a:r>
          </a:p>
          <a:p>
            <a:r>
              <a:rPr lang="fr-FR" dirty="0"/>
              <a:t>et les organismes de recherche car considérés comme partenaires académiques ou Les établissements publics de la fonction publique hospitalière.</a:t>
            </a:r>
          </a:p>
          <a:p>
            <a:r>
              <a:rPr lang="fr-FR" dirty="0"/>
              <a:t>Accessibilité,</a:t>
            </a:r>
          </a:p>
          <a:p>
            <a:r>
              <a:rPr lang="fr-FR" dirty="0"/>
              <a:t>• Transition énergétique,</a:t>
            </a:r>
          </a:p>
          <a:p>
            <a:r>
              <a:rPr lang="fr-FR" dirty="0"/>
              <a:t>• Transition numérique,</a:t>
            </a:r>
          </a:p>
          <a:p>
            <a:r>
              <a:rPr lang="fr-FR" dirty="0"/>
              <a:t>• Analyse de politiques publiques,</a:t>
            </a:r>
          </a:p>
          <a:p>
            <a:r>
              <a:rPr lang="fr-FR" dirty="0"/>
              <a:t>• </a:t>
            </a:r>
            <a:r>
              <a:rPr lang="fr-FR" dirty="0" err="1"/>
              <a:t>Etc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951946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Temps équilibré ; dans la formation doctorale le doctorant doit suivre formation spécifique pour les amener à envisager le</a:t>
            </a:r>
          </a:p>
          <a:p>
            <a:r>
              <a:rPr lang="fr-FR" dirty="0"/>
              <a:t>service public, organisée par l’Institut National du Service Public (INSP) en lien</a:t>
            </a:r>
          </a:p>
          <a:p>
            <a:r>
              <a:rPr lang="fr-FR" dirty="0"/>
              <a:t>avec le Réseau National des Collèges Doctoraux (RNCD)</a:t>
            </a:r>
          </a:p>
        </p:txBody>
      </p:sp>
    </p:spTree>
    <p:extLst>
      <p:ext uri="{BB962C8B-B14F-4D97-AF65-F5344CB8AC3E}">
        <p14:creationId xmlns:p14="http://schemas.microsoft.com/office/powerpoint/2010/main" val="6373541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frais de recherche et de terrain, des</a:t>
            </a:r>
          </a:p>
          <a:p>
            <a:r>
              <a:rPr lang="fr-FR" dirty="0"/>
              <a:t>frais d’encadrement et des frais d’environnement scientifique </a:t>
            </a:r>
          </a:p>
          <a:p>
            <a:r>
              <a:rPr lang="fr-FR" dirty="0"/>
              <a:t>Contrat doctoral : Les travailleurs reconnus handicapés , Les victimes d'accidents du travail ou de maladies professionnelles, pension d’invalidité. total ; 4 ans conseillés selon les disciplines)</a:t>
            </a:r>
          </a:p>
        </p:txBody>
      </p:sp>
    </p:spTree>
    <p:extLst>
      <p:ext uri="{BB962C8B-B14F-4D97-AF65-F5344CB8AC3E}">
        <p14:creationId xmlns:p14="http://schemas.microsoft.com/office/powerpoint/2010/main" val="37866847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EC3EE4-3444-7A74-61FA-3CC015ABBF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04DC362-ED35-7B7C-E7A3-4F6C0C1F12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F822478-5D3D-E2B6-CEE5-1C2D6556A7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frais de recherche et de terrain, des</a:t>
            </a:r>
          </a:p>
          <a:p>
            <a:r>
              <a:rPr lang="fr-FR" dirty="0"/>
              <a:t>frais d’encadrement et des frais d’environnement scientifique </a:t>
            </a:r>
          </a:p>
          <a:p>
            <a:r>
              <a:rPr lang="fr-FR" dirty="0"/>
              <a:t>Contrat doctoral : Les travailleurs reconnus handicapés , Les victimes d'accidents du travail ou de maladies professionnelles, pension d’invalidité</a:t>
            </a:r>
          </a:p>
        </p:txBody>
      </p:sp>
    </p:spTree>
    <p:extLst>
      <p:ext uri="{BB962C8B-B14F-4D97-AF65-F5344CB8AC3E}">
        <p14:creationId xmlns:p14="http://schemas.microsoft.com/office/powerpoint/2010/main" val="17982561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Que ce soit l’administration, les étudiants ou le laboratoire</a:t>
            </a:r>
          </a:p>
        </p:txBody>
      </p:sp>
    </p:spTree>
    <p:extLst>
      <p:ext uri="{BB962C8B-B14F-4D97-AF65-F5344CB8AC3E}">
        <p14:creationId xmlns:p14="http://schemas.microsoft.com/office/powerpoint/2010/main" val="3266199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30635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2165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29395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SHS car moins de demande, pas car plus </a:t>
            </a:r>
            <a:r>
              <a:rPr lang="fr-FR" dirty="0" err="1"/>
              <a:t>dir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33674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186139-40CD-F980-9DBD-0FDD3D62DD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C5258F4-4625-ED66-7399-D3ED119EE4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E14B495-F8EA-5C14-099B-A091ECB690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675385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91140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917040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FontTx/>
              <a:buNone/>
            </a:pPr>
            <a:endParaRPr lang="fr-FR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FontTx/>
              <a:buNone/>
            </a:pPr>
            <a:endParaRPr lang="fr-FR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13762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emf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Présenta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BC494DAC-B7B3-DC44-BB73-6EBE737B13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4443" y="426780"/>
            <a:ext cx="1428804" cy="59085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D378D3A-DC8B-F247-8EDC-0A4F1CB262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419204"/>
            <a:ext cx="9144000" cy="741659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47855382-14E5-6548-A19B-A38DFD414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73219"/>
            <a:ext cx="7886700" cy="850106"/>
          </a:xfrm>
        </p:spPr>
        <p:txBody>
          <a:bodyPr anchor="b"/>
          <a:lstStyle>
            <a:lvl1pPr algn="ctr">
              <a:defRPr sz="3300" b="1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DF3840A7-2F8E-EB48-A211-6D561A515DE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51969" y="2523451"/>
            <a:ext cx="5440062" cy="850106"/>
          </a:xfrm>
        </p:spPr>
        <p:txBody>
          <a:bodyPr/>
          <a:lstStyle>
            <a:lvl1pPr marL="0" indent="0" algn="ctr">
              <a:buNone/>
              <a:defRPr sz="1500">
                <a:solidFill>
                  <a:schemeClr val="bg2">
                    <a:lumMod val="25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50878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c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F742A7E-B607-6945-8442-33087A4BE903}"/>
              </a:ext>
            </a:extLst>
          </p:cNvPr>
          <p:cNvSpPr/>
          <p:nvPr userDrawn="1"/>
        </p:nvSpPr>
        <p:spPr>
          <a:xfrm>
            <a:off x="1185454" y="1632247"/>
            <a:ext cx="1910444" cy="1043327"/>
          </a:xfrm>
          <a:prstGeom prst="rect">
            <a:avLst/>
          </a:prstGeom>
          <a:solidFill>
            <a:schemeClr val="tx1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D672EAAC-F623-D148-AB7A-3799FD9DF3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8965" y="1859436"/>
            <a:ext cx="1322613" cy="578643"/>
          </a:xfrm>
        </p:spPr>
        <p:txBody>
          <a:bodyPr anchor="b"/>
          <a:lstStyle>
            <a:lvl1pPr algn="ctr">
              <a:defRPr sz="33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123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107128-B3F2-B641-8EB4-851AE909D432}"/>
              </a:ext>
            </a:extLst>
          </p:cNvPr>
          <p:cNvSpPr/>
          <p:nvPr userDrawn="1"/>
        </p:nvSpPr>
        <p:spPr>
          <a:xfrm>
            <a:off x="3595551" y="1632247"/>
            <a:ext cx="1910444" cy="1043327"/>
          </a:xfrm>
          <a:prstGeom prst="rect">
            <a:avLst/>
          </a:prstGeom>
          <a:solidFill>
            <a:schemeClr val="tx1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A15AC792-B2A6-904B-B5EA-AAC037625E1E}"/>
              </a:ext>
            </a:extLst>
          </p:cNvPr>
          <p:cNvSpPr txBox="1">
            <a:spLocks/>
          </p:cNvSpPr>
          <p:nvPr userDrawn="1"/>
        </p:nvSpPr>
        <p:spPr>
          <a:xfrm>
            <a:off x="3909062" y="1859436"/>
            <a:ext cx="1322613" cy="578643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sz="3300" b="0" dirty="0"/>
              <a:t>457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0C215CE-0711-E74A-AA45-32C7B05AD341}"/>
              </a:ext>
            </a:extLst>
          </p:cNvPr>
          <p:cNvSpPr/>
          <p:nvPr userDrawn="1"/>
        </p:nvSpPr>
        <p:spPr>
          <a:xfrm>
            <a:off x="6064432" y="1632247"/>
            <a:ext cx="1910444" cy="1043327"/>
          </a:xfrm>
          <a:prstGeom prst="rect">
            <a:avLst/>
          </a:prstGeom>
          <a:solidFill>
            <a:schemeClr val="tx1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B9CB7C2A-57F7-CC43-8211-8454A983E96B}"/>
              </a:ext>
            </a:extLst>
          </p:cNvPr>
          <p:cNvSpPr txBox="1">
            <a:spLocks/>
          </p:cNvSpPr>
          <p:nvPr userDrawn="1"/>
        </p:nvSpPr>
        <p:spPr>
          <a:xfrm>
            <a:off x="6309362" y="1859436"/>
            <a:ext cx="1322613" cy="578643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sz="3300" b="0" dirty="0"/>
              <a:t>9</a:t>
            </a:r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9FE57210-52A5-8844-AF15-9E76AA7AAD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73038" y="2875055"/>
            <a:ext cx="1922860" cy="831850"/>
          </a:xfrm>
        </p:spPr>
        <p:txBody>
          <a:bodyPr/>
          <a:lstStyle>
            <a:lvl1pPr marL="0" indent="0" algn="ctr">
              <a:buNone/>
              <a:defRPr sz="1200" b="0" i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2" name="Espace réservé du texte 3">
            <a:extLst>
              <a:ext uri="{FF2B5EF4-FFF2-40B4-BE49-F238E27FC236}">
                <a16:creationId xmlns:a16="http://schemas.microsoft.com/office/drawing/2014/main" id="{8C30EAFA-806F-BB4D-88DC-01C6E08D564D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3592932" y="2875055"/>
            <a:ext cx="1922860" cy="831850"/>
          </a:xfrm>
        </p:spPr>
        <p:txBody>
          <a:bodyPr/>
          <a:lstStyle>
            <a:lvl1pPr marL="0" indent="0" algn="ctr">
              <a:buNone/>
              <a:defRPr sz="1200" b="0" i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3" name="Espace réservé du texte 3">
            <a:extLst>
              <a:ext uri="{FF2B5EF4-FFF2-40B4-BE49-F238E27FC236}">
                <a16:creationId xmlns:a16="http://schemas.microsoft.com/office/drawing/2014/main" id="{1116CAA3-4F85-B742-B61D-740DB5DD33AF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6061812" y="2875055"/>
            <a:ext cx="1922860" cy="831850"/>
          </a:xfrm>
        </p:spPr>
        <p:txBody>
          <a:bodyPr/>
          <a:lstStyle>
            <a:lvl1pPr marL="0" indent="0" algn="ctr">
              <a:buNone/>
              <a:defRPr sz="1200" b="0" i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4" name="Espace réservé de la date 3">
            <a:extLst>
              <a:ext uri="{FF2B5EF4-FFF2-40B4-BE49-F238E27FC236}">
                <a16:creationId xmlns:a16="http://schemas.microsoft.com/office/drawing/2014/main" id="{5E44A97D-D7DE-8747-91E1-7F213EDB218D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739699" y="4734483"/>
            <a:ext cx="187477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241DBF4-AAB4-8940-AC2D-29722C56B410}" type="datetime1">
              <a:rPr lang="fr-FR" smtClean="0"/>
              <a:t>07/04/2026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56457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2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3">
            <a:extLst>
              <a:ext uri="{FF2B5EF4-FFF2-40B4-BE49-F238E27FC236}">
                <a16:creationId xmlns:a16="http://schemas.microsoft.com/office/drawing/2014/main" id="{E6037546-7EC9-C943-988A-B6830B6DD3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800350"/>
            <a:ext cx="1922860" cy="831850"/>
          </a:xfrm>
        </p:spPr>
        <p:txBody>
          <a:bodyPr/>
          <a:lstStyle>
            <a:lvl1pPr marL="0" indent="0" algn="ctr">
              <a:buNone/>
              <a:defRPr sz="1200" b="0" i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7" name="Espace réservé du texte 3">
            <a:extLst>
              <a:ext uri="{FF2B5EF4-FFF2-40B4-BE49-F238E27FC236}">
                <a16:creationId xmlns:a16="http://schemas.microsoft.com/office/drawing/2014/main" id="{3772B94E-B702-D440-89CA-BB0F421235FD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6598841" y="2800350"/>
            <a:ext cx="1922860" cy="831850"/>
          </a:xfrm>
        </p:spPr>
        <p:txBody>
          <a:bodyPr/>
          <a:lstStyle>
            <a:lvl1pPr marL="0" indent="0" algn="ctr">
              <a:buNone/>
              <a:defRPr sz="1200" b="0" i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F956FDF3-AF5E-DE40-9772-1A7DD5330B42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3610434" y="2800350"/>
            <a:ext cx="1922860" cy="831850"/>
          </a:xfrm>
        </p:spPr>
        <p:txBody>
          <a:bodyPr/>
          <a:lstStyle>
            <a:lvl1pPr marL="0" indent="0" algn="ctr">
              <a:buNone/>
              <a:defRPr sz="1200" b="0" i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3D7BB3E3-41F8-C345-8BAD-470AE632D1D6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629841" y="2331306"/>
            <a:ext cx="1922860" cy="353036"/>
          </a:xfrm>
        </p:spPr>
        <p:txBody>
          <a:bodyPr>
            <a:noAutofit/>
          </a:bodyPr>
          <a:lstStyle>
            <a:lvl1pPr marL="0" indent="0" algn="ctr">
              <a:buNone/>
              <a:defRPr sz="1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dirty="0"/>
              <a:t>Ajouter un titre</a:t>
            </a:r>
          </a:p>
        </p:txBody>
      </p:sp>
      <p:sp>
        <p:nvSpPr>
          <p:cNvPr id="12" name="Espace réservé du texte 3">
            <a:extLst>
              <a:ext uri="{FF2B5EF4-FFF2-40B4-BE49-F238E27FC236}">
                <a16:creationId xmlns:a16="http://schemas.microsoft.com/office/drawing/2014/main" id="{56E0C20C-4E35-1D4A-A793-3DC248BA4BF7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3623623" y="2331306"/>
            <a:ext cx="1922860" cy="353036"/>
          </a:xfrm>
        </p:spPr>
        <p:txBody>
          <a:bodyPr>
            <a:noAutofit/>
          </a:bodyPr>
          <a:lstStyle>
            <a:lvl1pPr marL="0" indent="0" algn="ctr">
              <a:buNone/>
              <a:defRPr sz="1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dirty="0"/>
              <a:t>Ajouter un titre</a:t>
            </a:r>
          </a:p>
        </p:txBody>
      </p:sp>
      <p:sp>
        <p:nvSpPr>
          <p:cNvPr id="13" name="Espace réservé du texte 3">
            <a:extLst>
              <a:ext uri="{FF2B5EF4-FFF2-40B4-BE49-F238E27FC236}">
                <a16:creationId xmlns:a16="http://schemas.microsoft.com/office/drawing/2014/main" id="{33A434E5-205C-5744-B111-C3DAE0993A1C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6577838" y="2331306"/>
            <a:ext cx="1922860" cy="353036"/>
          </a:xfrm>
        </p:spPr>
        <p:txBody>
          <a:bodyPr>
            <a:noAutofit/>
          </a:bodyPr>
          <a:lstStyle>
            <a:lvl1pPr marL="0" indent="0" algn="ctr">
              <a:buNone/>
              <a:defRPr sz="1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dirty="0"/>
              <a:t>Ajouter un titre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B61B2BCB-3FF8-8A47-9B62-FFB109D059D9}"/>
              </a:ext>
            </a:extLst>
          </p:cNvPr>
          <p:cNvSpPr/>
          <p:nvPr userDrawn="1"/>
        </p:nvSpPr>
        <p:spPr>
          <a:xfrm>
            <a:off x="1271450" y="1439068"/>
            <a:ext cx="639641" cy="63964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/>
              <a:t>1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138B7C9F-37EF-244A-B1BC-445948B1B3EC}"/>
              </a:ext>
            </a:extLst>
          </p:cNvPr>
          <p:cNvSpPr/>
          <p:nvPr userDrawn="1"/>
        </p:nvSpPr>
        <p:spPr>
          <a:xfrm>
            <a:off x="4265231" y="1439068"/>
            <a:ext cx="639641" cy="63964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/>
              <a:t>2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82F35B06-ACA0-A148-BC0B-31A574139358}"/>
              </a:ext>
            </a:extLst>
          </p:cNvPr>
          <p:cNvSpPr/>
          <p:nvPr userDrawn="1"/>
        </p:nvSpPr>
        <p:spPr>
          <a:xfrm>
            <a:off x="7239229" y="1439068"/>
            <a:ext cx="639641" cy="63964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/>
              <a:t>3</a:t>
            </a:r>
          </a:p>
        </p:txBody>
      </p:sp>
      <p:sp>
        <p:nvSpPr>
          <p:cNvPr id="14" name="Espace réservé de la date 3">
            <a:extLst>
              <a:ext uri="{FF2B5EF4-FFF2-40B4-BE49-F238E27FC236}">
                <a16:creationId xmlns:a16="http://schemas.microsoft.com/office/drawing/2014/main" id="{F97D54A3-B486-D24F-81D8-97DF4C0493D8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739699" y="4734483"/>
            <a:ext cx="187477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9439E7-3EA0-DA42-AEB5-724378C45C9D}" type="datetime1">
              <a:rPr lang="fr-FR" smtClean="0"/>
              <a:t>07/04/2026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28313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3">
            <a:extLst>
              <a:ext uri="{FF2B5EF4-FFF2-40B4-BE49-F238E27FC236}">
                <a16:creationId xmlns:a16="http://schemas.microsoft.com/office/drawing/2014/main" id="{56E0C20C-4E35-1D4A-A793-3DC248BA4BF7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5145121" y="2763937"/>
            <a:ext cx="2625658" cy="353036"/>
          </a:xfrm>
        </p:spPr>
        <p:txBody>
          <a:bodyPr>
            <a:noAutofit/>
          </a:bodyPr>
          <a:lstStyle>
            <a:lvl1pPr marL="0" indent="0" algn="l">
              <a:buNone/>
              <a:defRPr sz="1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dirty="0"/>
              <a:t>Ajouter un titre</a:t>
            </a:r>
          </a:p>
        </p:txBody>
      </p:sp>
      <p:sp>
        <p:nvSpPr>
          <p:cNvPr id="14" name="Espace réservé du texte 3">
            <a:extLst>
              <a:ext uri="{FF2B5EF4-FFF2-40B4-BE49-F238E27FC236}">
                <a16:creationId xmlns:a16="http://schemas.microsoft.com/office/drawing/2014/main" id="{1756B355-3944-B241-A151-338A763CCDAB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5145121" y="3201939"/>
            <a:ext cx="2625658" cy="831850"/>
          </a:xfrm>
        </p:spPr>
        <p:txBody>
          <a:bodyPr/>
          <a:lstStyle>
            <a:lvl1pPr marL="0" indent="0" algn="l">
              <a:buNone/>
              <a:defRPr sz="1200" b="0" i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6" name="Espace réservé du texte 3">
            <a:extLst>
              <a:ext uri="{FF2B5EF4-FFF2-40B4-BE49-F238E27FC236}">
                <a16:creationId xmlns:a16="http://schemas.microsoft.com/office/drawing/2014/main" id="{0B949917-E3A6-A342-B4B8-A5B122C0E4BC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1373221" y="2763937"/>
            <a:ext cx="2625658" cy="353036"/>
          </a:xfrm>
        </p:spPr>
        <p:txBody>
          <a:bodyPr>
            <a:noAutofit/>
          </a:bodyPr>
          <a:lstStyle>
            <a:lvl1pPr marL="0" indent="0" algn="l">
              <a:buNone/>
              <a:defRPr sz="1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dirty="0"/>
              <a:t>Ajouter un titre</a:t>
            </a:r>
          </a:p>
        </p:txBody>
      </p:sp>
      <p:sp>
        <p:nvSpPr>
          <p:cNvPr id="17" name="Espace réservé du texte 3">
            <a:extLst>
              <a:ext uri="{FF2B5EF4-FFF2-40B4-BE49-F238E27FC236}">
                <a16:creationId xmlns:a16="http://schemas.microsoft.com/office/drawing/2014/main" id="{6521E5FA-FCA8-C545-9AE8-9D41EE023EF6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1373221" y="3201939"/>
            <a:ext cx="2625658" cy="831850"/>
          </a:xfrm>
        </p:spPr>
        <p:txBody>
          <a:bodyPr/>
          <a:lstStyle>
            <a:lvl1pPr marL="0" indent="0" algn="l">
              <a:buNone/>
              <a:defRPr sz="1200" b="0" i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1" name="Espace réservé pour une image  2">
            <a:extLst>
              <a:ext uri="{FF2B5EF4-FFF2-40B4-BE49-F238E27FC236}">
                <a16:creationId xmlns:a16="http://schemas.microsoft.com/office/drawing/2014/main" id="{E945E127-A3C1-0F41-B3DB-4F1FDD01B3C4}"/>
              </a:ext>
            </a:extLst>
          </p:cNvPr>
          <p:cNvSpPr>
            <a:spLocks noGrp="1"/>
          </p:cNvSpPr>
          <p:nvPr>
            <p:ph type="pic" idx="24" hasCustomPrompt="1"/>
          </p:nvPr>
        </p:nvSpPr>
        <p:spPr>
          <a:xfrm>
            <a:off x="5145121" y="896188"/>
            <a:ext cx="2625657" cy="1698008"/>
          </a:xfrm>
        </p:spPr>
        <p:txBody>
          <a:bodyPr>
            <a:normAutofit/>
          </a:bodyPr>
          <a:lstStyle>
            <a:lvl1pPr marL="0" indent="0" algn="ctr">
              <a:buNone/>
              <a:defRPr sz="7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endParaRPr lang="fr-FR" dirty="0"/>
          </a:p>
          <a:p>
            <a:endParaRPr lang="fr-FR" dirty="0"/>
          </a:p>
          <a:p>
            <a:br>
              <a:rPr lang="fr-FR" dirty="0"/>
            </a:br>
            <a:r>
              <a:rPr lang="fr-FR" dirty="0"/>
              <a:t>Ajouter ici une image</a:t>
            </a:r>
          </a:p>
        </p:txBody>
      </p:sp>
      <p:sp>
        <p:nvSpPr>
          <p:cNvPr id="18" name="Espace réservé pour une image  2">
            <a:extLst>
              <a:ext uri="{FF2B5EF4-FFF2-40B4-BE49-F238E27FC236}">
                <a16:creationId xmlns:a16="http://schemas.microsoft.com/office/drawing/2014/main" id="{A28984B8-BAFC-5A42-A53B-C5D10D441E00}"/>
              </a:ext>
            </a:extLst>
          </p:cNvPr>
          <p:cNvSpPr>
            <a:spLocks noGrp="1"/>
          </p:cNvSpPr>
          <p:nvPr>
            <p:ph type="pic" idx="25" hasCustomPrompt="1"/>
          </p:nvPr>
        </p:nvSpPr>
        <p:spPr>
          <a:xfrm>
            <a:off x="1373221" y="896188"/>
            <a:ext cx="2625657" cy="1698008"/>
          </a:xfrm>
        </p:spPr>
        <p:txBody>
          <a:bodyPr>
            <a:normAutofit/>
          </a:bodyPr>
          <a:lstStyle>
            <a:lvl1pPr marL="0" indent="0" algn="ctr">
              <a:buNone/>
              <a:defRPr sz="7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endParaRPr lang="fr-FR" dirty="0"/>
          </a:p>
          <a:p>
            <a:endParaRPr lang="fr-FR" dirty="0"/>
          </a:p>
          <a:p>
            <a:br>
              <a:rPr lang="fr-FR" dirty="0"/>
            </a:br>
            <a:r>
              <a:rPr lang="fr-FR" dirty="0"/>
              <a:t>Ajouter ici une image</a:t>
            </a:r>
          </a:p>
        </p:txBody>
      </p:sp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id="{C8EEC17C-CB77-7F49-B181-1ACD5D4559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9699" y="4734483"/>
            <a:ext cx="187477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9CAF35-6E2E-6B40-89EC-ADBF6C72F893}" type="datetime1">
              <a:rPr lang="fr-FR" smtClean="0"/>
              <a:t>07/04/2026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82096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260FFD4-46F8-3D4F-B444-1B93BDA778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1272" y="4767263"/>
            <a:ext cx="1874778" cy="273844"/>
          </a:xfrm>
          <a:prstGeom prst="rect">
            <a:avLst/>
          </a:prstGeom>
        </p:spPr>
        <p:txBody>
          <a:bodyPr/>
          <a:lstStyle/>
          <a:p>
            <a:fld id="{B7FA5E38-CF25-334D-966C-0877C2EFB4D8}" type="datetime1">
              <a:rPr lang="fr-FR" smtClean="0"/>
              <a:t>07/04/2026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9437F05-931D-CF45-A36E-A23DF42D8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882E05F-4980-C24B-9A4A-DDA420D57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1874778" cy="273844"/>
          </a:xfrm>
          <a:prstGeom prst="rect">
            <a:avLst/>
          </a:prstGeom>
        </p:spPr>
        <p:txBody>
          <a:bodyPr/>
          <a:lstStyle/>
          <a:p>
            <a:fld id="{D33A8AF7-E56B-4344-998D-5CE0446220F7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Espace réservé du texte 3">
            <a:extLst>
              <a:ext uri="{FF2B5EF4-FFF2-40B4-BE49-F238E27FC236}">
                <a16:creationId xmlns:a16="http://schemas.microsoft.com/office/drawing/2014/main" id="{E6037546-7EC9-C943-988A-B6830B6DD3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584811"/>
            <a:ext cx="1922860" cy="831850"/>
          </a:xfrm>
        </p:spPr>
        <p:txBody>
          <a:bodyPr/>
          <a:lstStyle>
            <a:lvl1pPr marL="0" indent="0" algn="ctr">
              <a:buNone/>
              <a:defRPr sz="1200" b="0" i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7" name="Espace réservé du texte 3">
            <a:extLst>
              <a:ext uri="{FF2B5EF4-FFF2-40B4-BE49-F238E27FC236}">
                <a16:creationId xmlns:a16="http://schemas.microsoft.com/office/drawing/2014/main" id="{3772B94E-B702-D440-89CA-BB0F421235FD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6598841" y="2584811"/>
            <a:ext cx="1922860" cy="831850"/>
          </a:xfrm>
        </p:spPr>
        <p:txBody>
          <a:bodyPr/>
          <a:lstStyle>
            <a:lvl1pPr marL="0" indent="0" algn="ctr">
              <a:buNone/>
              <a:defRPr sz="1200" b="0" i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F956FDF3-AF5E-DE40-9772-1A7DD5330B42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3610434" y="2584811"/>
            <a:ext cx="1922860" cy="831850"/>
          </a:xfrm>
        </p:spPr>
        <p:txBody>
          <a:bodyPr/>
          <a:lstStyle>
            <a:lvl1pPr marL="0" indent="0" algn="ctr">
              <a:buNone/>
              <a:defRPr sz="1200" b="0" i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3D7BB3E3-41F8-C345-8BAD-470AE632D1D6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629841" y="2115767"/>
            <a:ext cx="1922860" cy="353036"/>
          </a:xfrm>
        </p:spPr>
        <p:txBody>
          <a:bodyPr>
            <a:noAutofit/>
          </a:bodyPr>
          <a:lstStyle>
            <a:lvl1pPr marL="0" indent="0" algn="ctr">
              <a:buNone/>
              <a:defRPr sz="1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dirty="0"/>
              <a:t>Ajouter un titre</a:t>
            </a:r>
          </a:p>
        </p:txBody>
      </p:sp>
      <p:sp>
        <p:nvSpPr>
          <p:cNvPr id="12" name="Espace réservé du texte 3">
            <a:extLst>
              <a:ext uri="{FF2B5EF4-FFF2-40B4-BE49-F238E27FC236}">
                <a16:creationId xmlns:a16="http://schemas.microsoft.com/office/drawing/2014/main" id="{56E0C20C-4E35-1D4A-A793-3DC248BA4BF7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3609483" y="2115767"/>
            <a:ext cx="1922860" cy="353036"/>
          </a:xfrm>
        </p:spPr>
        <p:txBody>
          <a:bodyPr>
            <a:noAutofit/>
          </a:bodyPr>
          <a:lstStyle>
            <a:lvl1pPr marL="0" indent="0" algn="ctr">
              <a:buNone/>
              <a:defRPr sz="1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dirty="0"/>
              <a:t>Ajouter un titre</a:t>
            </a:r>
          </a:p>
        </p:txBody>
      </p:sp>
      <p:sp>
        <p:nvSpPr>
          <p:cNvPr id="13" name="Espace réservé du texte 3">
            <a:extLst>
              <a:ext uri="{FF2B5EF4-FFF2-40B4-BE49-F238E27FC236}">
                <a16:creationId xmlns:a16="http://schemas.microsoft.com/office/drawing/2014/main" id="{33A434E5-205C-5744-B111-C3DAE0993A1C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6599049" y="2115767"/>
            <a:ext cx="1922860" cy="353036"/>
          </a:xfrm>
        </p:spPr>
        <p:txBody>
          <a:bodyPr>
            <a:noAutofit/>
          </a:bodyPr>
          <a:lstStyle>
            <a:lvl1pPr marL="0" indent="0" algn="ctr">
              <a:buNone/>
              <a:defRPr sz="1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dirty="0"/>
              <a:t>Ajouter un titre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3EF7451-2F0D-6049-BE8B-D7C50CF22938}"/>
              </a:ext>
            </a:extLst>
          </p:cNvPr>
          <p:cNvSpPr/>
          <p:nvPr userDrawn="1"/>
        </p:nvSpPr>
        <p:spPr>
          <a:xfrm>
            <a:off x="-29391" y="3703321"/>
            <a:ext cx="9222377" cy="1449977"/>
          </a:xfrm>
          <a:prstGeom prst="rect">
            <a:avLst/>
          </a:prstGeom>
          <a:solidFill>
            <a:schemeClr val="tx1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0"/>
          </a:p>
        </p:txBody>
      </p:sp>
      <p:sp>
        <p:nvSpPr>
          <p:cNvPr id="15" name="Espace réservé du texte 3">
            <a:extLst>
              <a:ext uri="{FF2B5EF4-FFF2-40B4-BE49-F238E27FC236}">
                <a16:creationId xmlns:a16="http://schemas.microsoft.com/office/drawing/2014/main" id="{C44F437B-A7FD-5E47-AB9B-49D818B3C365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628651" y="4093571"/>
            <a:ext cx="7893050" cy="831850"/>
          </a:xfrm>
        </p:spPr>
        <p:txBody>
          <a:bodyPr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6" name="Espace réservé pour une image  2">
            <a:extLst>
              <a:ext uri="{FF2B5EF4-FFF2-40B4-BE49-F238E27FC236}">
                <a16:creationId xmlns:a16="http://schemas.microsoft.com/office/drawing/2014/main" id="{61B99F02-18FF-3941-8772-C264A3596A5E}"/>
              </a:ext>
            </a:extLst>
          </p:cNvPr>
          <p:cNvSpPr>
            <a:spLocks noGrp="1"/>
          </p:cNvSpPr>
          <p:nvPr>
            <p:ph type="pic" idx="23" hasCustomPrompt="1"/>
          </p:nvPr>
        </p:nvSpPr>
        <p:spPr>
          <a:xfrm>
            <a:off x="1092835" y="960432"/>
            <a:ext cx="968336" cy="898525"/>
          </a:xfrm>
        </p:spPr>
        <p:txBody>
          <a:bodyPr>
            <a:normAutofit/>
          </a:bodyPr>
          <a:lstStyle>
            <a:lvl1pPr marL="0" indent="0" algn="ctr">
              <a:buNone/>
              <a:defRPr sz="7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r>
              <a:rPr lang="fr-FR" dirty="0"/>
              <a:t>Ajouter ici une image</a:t>
            </a:r>
          </a:p>
        </p:txBody>
      </p:sp>
      <p:sp>
        <p:nvSpPr>
          <p:cNvPr id="17" name="Espace réservé pour une image  2">
            <a:extLst>
              <a:ext uri="{FF2B5EF4-FFF2-40B4-BE49-F238E27FC236}">
                <a16:creationId xmlns:a16="http://schemas.microsoft.com/office/drawing/2014/main" id="{52100F32-9291-CC4A-AC3E-F6586B5E3A34}"/>
              </a:ext>
            </a:extLst>
          </p:cNvPr>
          <p:cNvSpPr>
            <a:spLocks noGrp="1"/>
          </p:cNvSpPr>
          <p:nvPr>
            <p:ph type="pic" idx="24" hasCustomPrompt="1"/>
          </p:nvPr>
        </p:nvSpPr>
        <p:spPr>
          <a:xfrm>
            <a:off x="4093210" y="960432"/>
            <a:ext cx="968336" cy="898525"/>
          </a:xfrm>
        </p:spPr>
        <p:txBody>
          <a:bodyPr>
            <a:normAutofit/>
          </a:bodyPr>
          <a:lstStyle>
            <a:lvl1pPr marL="0" indent="0" algn="ctr">
              <a:buNone/>
              <a:defRPr sz="7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r>
              <a:rPr lang="fr-FR" dirty="0"/>
              <a:t>Ajouter ici une image</a:t>
            </a:r>
          </a:p>
        </p:txBody>
      </p:sp>
      <p:sp>
        <p:nvSpPr>
          <p:cNvPr id="18" name="Espace réservé pour une image  2">
            <a:extLst>
              <a:ext uri="{FF2B5EF4-FFF2-40B4-BE49-F238E27FC236}">
                <a16:creationId xmlns:a16="http://schemas.microsoft.com/office/drawing/2014/main" id="{0885AF0F-F0C6-DA49-A887-A5A3866811A8}"/>
              </a:ext>
            </a:extLst>
          </p:cNvPr>
          <p:cNvSpPr>
            <a:spLocks noGrp="1"/>
          </p:cNvSpPr>
          <p:nvPr>
            <p:ph type="pic" idx="25" hasCustomPrompt="1"/>
          </p:nvPr>
        </p:nvSpPr>
        <p:spPr>
          <a:xfrm>
            <a:off x="7080397" y="960432"/>
            <a:ext cx="968336" cy="898525"/>
          </a:xfrm>
        </p:spPr>
        <p:txBody>
          <a:bodyPr>
            <a:normAutofit/>
          </a:bodyPr>
          <a:lstStyle>
            <a:lvl1pPr marL="0" indent="0" algn="ctr">
              <a:buNone/>
              <a:defRPr sz="7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r>
              <a:rPr lang="fr-FR" dirty="0"/>
              <a:t>Ajouter ici une image</a:t>
            </a:r>
          </a:p>
        </p:txBody>
      </p:sp>
    </p:spTree>
    <p:extLst>
      <p:ext uri="{BB962C8B-B14F-4D97-AF65-F5344CB8AC3E}">
        <p14:creationId xmlns:p14="http://schemas.microsoft.com/office/powerpoint/2010/main" val="35204861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2ED73452-001C-C04B-A443-A45FD8581BF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80697" y="1514408"/>
            <a:ext cx="3433968" cy="1241822"/>
          </a:xfrm>
        </p:spPr>
        <p:txBody>
          <a:bodyPr/>
          <a:lstStyle>
            <a:lvl1pPr marL="0" indent="0" algn="l">
              <a:buNone/>
              <a:defRPr sz="1500">
                <a:solidFill>
                  <a:schemeClr val="bg2">
                    <a:lumMod val="25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id="{FA969EEA-AAE5-B946-9C7B-989352B67347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806257159"/>
              </p:ext>
            </p:extLst>
          </p:nvPr>
        </p:nvGraphicFramePr>
        <p:xfrm>
          <a:off x="385367" y="685799"/>
          <a:ext cx="3754507" cy="3367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re 1">
            <a:extLst>
              <a:ext uri="{FF2B5EF4-FFF2-40B4-BE49-F238E27FC236}">
                <a16:creationId xmlns:a16="http://schemas.microsoft.com/office/drawing/2014/main" id="{F8E80089-BA36-6442-86E8-E50D05470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0697" y="1006720"/>
            <a:ext cx="2949178" cy="414372"/>
          </a:xfrm>
        </p:spPr>
        <p:txBody>
          <a:bodyPr/>
          <a:lstStyle>
            <a:lvl1pPr>
              <a:defRPr sz="21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8" name="Espace réservé de la date 3">
            <a:extLst>
              <a:ext uri="{FF2B5EF4-FFF2-40B4-BE49-F238E27FC236}">
                <a16:creationId xmlns:a16="http://schemas.microsoft.com/office/drawing/2014/main" id="{21095D45-C7B4-114F-B727-2713A71169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9699" y="4734483"/>
            <a:ext cx="187477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95B58B8-9C53-744B-9CA2-D584CF99D31C}" type="datetime1">
              <a:rPr lang="fr-FR" smtClean="0"/>
              <a:t>07/04/2026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0930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id="{8E26221D-A20D-1245-92A5-24758988A057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432430221"/>
              </p:ext>
            </p:extLst>
          </p:nvPr>
        </p:nvGraphicFramePr>
        <p:xfrm>
          <a:off x="5009005" y="904320"/>
          <a:ext cx="3453561" cy="30311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Sous-titre 2">
            <a:extLst>
              <a:ext uri="{FF2B5EF4-FFF2-40B4-BE49-F238E27FC236}">
                <a16:creationId xmlns:a16="http://schemas.microsoft.com/office/drawing/2014/main" id="{AD3C5319-2F36-834C-AC7A-259D1C4050A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1272" y="1514408"/>
            <a:ext cx="3433968" cy="1241822"/>
          </a:xfrm>
        </p:spPr>
        <p:txBody>
          <a:bodyPr/>
          <a:lstStyle>
            <a:lvl1pPr marL="0" indent="0" algn="l">
              <a:buNone/>
              <a:defRPr sz="1500">
                <a:solidFill>
                  <a:schemeClr val="bg2">
                    <a:lumMod val="25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9055F6D4-171F-D14B-927B-11D50F801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272" y="1006720"/>
            <a:ext cx="2949178" cy="414372"/>
          </a:xfrm>
        </p:spPr>
        <p:txBody>
          <a:bodyPr/>
          <a:lstStyle>
            <a:lvl1pPr>
              <a:defRPr sz="21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8" name="Espace réservé de la date 3">
            <a:extLst>
              <a:ext uri="{FF2B5EF4-FFF2-40B4-BE49-F238E27FC236}">
                <a16:creationId xmlns:a16="http://schemas.microsoft.com/office/drawing/2014/main" id="{3AEF1F51-6B99-654C-B439-F8A468BCB7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9699" y="4734483"/>
            <a:ext cx="187477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5E2627-AD5B-CD48-B80C-13D60DC03251}" type="datetime1">
              <a:rPr lang="fr-FR" smtClean="0"/>
              <a:t>07/04/2026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452171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2ED73452-001C-C04B-A443-A45FD8581BF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68679" y="1007244"/>
            <a:ext cx="7145985" cy="398983"/>
          </a:xfrm>
        </p:spPr>
        <p:txBody>
          <a:bodyPr/>
          <a:lstStyle>
            <a:lvl1pPr marL="0" indent="0" algn="l">
              <a:buNone/>
              <a:defRPr sz="1500">
                <a:solidFill>
                  <a:schemeClr val="bg2">
                    <a:lumMod val="25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id="{54D35410-2C96-B748-A232-D1900EDFB545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601625859"/>
              </p:ext>
            </p:extLst>
          </p:nvPr>
        </p:nvGraphicFramePr>
        <p:xfrm>
          <a:off x="868680" y="1923026"/>
          <a:ext cx="7466524" cy="20540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re 1">
            <a:extLst>
              <a:ext uri="{FF2B5EF4-FFF2-40B4-BE49-F238E27FC236}">
                <a16:creationId xmlns:a16="http://schemas.microsoft.com/office/drawing/2014/main" id="{6933B7CF-7A72-7F44-ADFE-7163EF985B1F}"/>
              </a:ext>
            </a:extLst>
          </p:cNvPr>
          <p:cNvSpPr txBox="1">
            <a:spLocks/>
          </p:cNvSpPr>
          <p:nvPr userDrawn="1"/>
        </p:nvSpPr>
        <p:spPr>
          <a:xfrm>
            <a:off x="868680" y="558621"/>
            <a:ext cx="2949178" cy="4143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sz="2100" dirty="0"/>
              <a:t>Modifiez le style du titre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13639184-D5EF-0A4F-B6CE-B4AE942FCD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9699" y="4734483"/>
            <a:ext cx="187477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F467D7C-BEA0-4E4C-B15A-D214906E8B8A}" type="datetime1">
              <a:rPr lang="fr-FR" smtClean="0"/>
              <a:t>07/04/2026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533902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6D633B5-CA99-9E41-97BB-D428375D3C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1272" y="4767263"/>
            <a:ext cx="1874778" cy="273844"/>
          </a:xfrm>
          <a:prstGeom prst="rect">
            <a:avLst/>
          </a:prstGeom>
        </p:spPr>
        <p:txBody>
          <a:bodyPr/>
          <a:lstStyle/>
          <a:p>
            <a:fld id="{6C90BB6A-8927-EE44-B990-445F200D2798}" type="datetime1">
              <a:rPr lang="fr-FR" smtClean="0"/>
              <a:t>07/04/2026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507A2B0-DDED-6C45-BAB3-69F3913D5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CC3D71-9448-844E-9FED-7C85C1D42869}"/>
              </a:ext>
            </a:extLst>
          </p:cNvPr>
          <p:cNvSpPr/>
          <p:nvPr userDrawn="1"/>
        </p:nvSpPr>
        <p:spPr>
          <a:xfrm>
            <a:off x="59635" y="59635"/>
            <a:ext cx="954157" cy="49944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C494DAC-B7B3-DC44-BB73-6EBE737B13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68060" y="1991173"/>
            <a:ext cx="2807881" cy="116115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C5B5641-B582-C143-A939-E3143E653BC7}"/>
              </a:ext>
            </a:extLst>
          </p:cNvPr>
          <p:cNvSpPr/>
          <p:nvPr userDrawn="1"/>
        </p:nvSpPr>
        <p:spPr>
          <a:xfrm>
            <a:off x="593481" y="4596178"/>
            <a:ext cx="8493369" cy="54732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0"/>
          </a:p>
        </p:txBody>
      </p:sp>
    </p:spTree>
    <p:extLst>
      <p:ext uri="{BB962C8B-B14F-4D97-AF65-F5344CB8AC3E}">
        <p14:creationId xmlns:p14="http://schemas.microsoft.com/office/powerpoint/2010/main" val="24714766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F48DEEA-8C66-E048-8987-B3EE34AA8BF7}"/>
              </a:ext>
            </a:extLst>
          </p:cNvPr>
          <p:cNvSpPr/>
          <p:nvPr userDrawn="1"/>
        </p:nvSpPr>
        <p:spPr>
          <a:xfrm>
            <a:off x="5564983" y="-50619"/>
            <a:ext cx="3628004" cy="5244737"/>
          </a:xfrm>
          <a:prstGeom prst="rect">
            <a:avLst/>
          </a:prstGeom>
          <a:solidFill>
            <a:schemeClr val="tx1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0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0D6811DD-6C81-D34D-B7D7-D6384D196F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921" y="768925"/>
            <a:ext cx="4620986" cy="1073150"/>
          </a:xfrm>
        </p:spPr>
        <p:txBody>
          <a:bodyPr anchor="b"/>
          <a:lstStyle>
            <a:lvl1pPr>
              <a:defRPr sz="3750"/>
            </a:lvl1pPr>
          </a:lstStyle>
          <a:p>
            <a:r>
              <a:rPr lang="fr-FR" dirty="0"/>
              <a:t>Contactez-nous</a:t>
            </a:r>
          </a:p>
        </p:txBody>
      </p:sp>
      <p:sp>
        <p:nvSpPr>
          <p:cNvPr id="14" name="Espace réservé du texte 3">
            <a:extLst>
              <a:ext uri="{FF2B5EF4-FFF2-40B4-BE49-F238E27FC236}">
                <a16:creationId xmlns:a16="http://schemas.microsoft.com/office/drawing/2014/main" id="{A675F340-8953-AE44-97F8-13C86C1952B0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6732271" y="1728529"/>
            <a:ext cx="1908809" cy="230444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dirty="0"/>
              <a:t>+33 (6 54 54 54 54)</a:t>
            </a:r>
          </a:p>
        </p:txBody>
      </p:sp>
      <p:sp>
        <p:nvSpPr>
          <p:cNvPr id="15" name="Espace réservé du texte 3">
            <a:extLst>
              <a:ext uri="{FF2B5EF4-FFF2-40B4-BE49-F238E27FC236}">
                <a16:creationId xmlns:a16="http://schemas.microsoft.com/office/drawing/2014/main" id="{8456D37E-4F47-EB41-B145-878F58F6C799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6732271" y="2452776"/>
            <a:ext cx="1908809" cy="230444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dirty="0" err="1"/>
              <a:t>contact@mail.com</a:t>
            </a:r>
            <a:endParaRPr lang="fr-FR" dirty="0"/>
          </a:p>
        </p:txBody>
      </p:sp>
      <p:sp>
        <p:nvSpPr>
          <p:cNvPr id="16" name="Espace réservé du texte 3">
            <a:extLst>
              <a:ext uri="{FF2B5EF4-FFF2-40B4-BE49-F238E27FC236}">
                <a16:creationId xmlns:a16="http://schemas.microsoft.com/office/drawing/2014/main" id="{3EED0FA0-4807-9A4D-A3CA-4CCBDF1D6916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6732271" y="3103594"/>
            <a:ext cx="1908809" cy="525780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dirty="0"/>
              <a:t>PSL, Adresse 12145 FRANCE</a:t>
            </a:r>
          </a:p>
        </p:txBody>
      </p:sp>
      <p:sp>
        <p:nvSpPr>
          <p:cNvPr id="17" name="Sous-titre 2">
            <a:extLst>
              <a:ext uri="{FF2B5EF4-FFF2-40B4-BE49-F238E27FC236}">
                <a16:creationId xmlns:a16="http://schemas.microsoft.com/office/drawing/2014/main" id="{FC3E2736-A91D-D549-A963-1C375C10412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4589" y="1998405"/>
            <a:ext cx="4620986" cy="1146691"/>
          </a:xfrm>
        </p:spPr>
        <p:txBody>
          <a:bodyPr/>
          <a:lstStyle>
            <a:lvl1pPr marL="0" indent="0" algn="l">
              <a:buNone/>
              <a:defRPr sz="1500">
                <a:solidFill>
                  <a:schemeClr val="bg2">
                    <a:lumMod val="25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EF75DCA-A8E5-A84F-A28B-7AC1494E1E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32166" y="1680262"/>
            <a:ext cx="337214" cy="341003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66FCCD85-39D2-FD46-B92D-EB4E16C39C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52375" y="2452775"/>
            <a:ext cx="309850" cy="19649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97BA73D9-50EE-F240-9286-EC40A52D3CF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194347" y="3128484"/>
            <a:ext cx="227702" cy="293810"/>
          </a:xfrm>
          <a:prstGeom prst="rect">
            <a:avLst/>
          </a:prstGeom>
        </p:spPr>
      </p:pic>
      <p:sp>
        <p:nvSpPr>
          <p:cNvPr id="13" name="Espace réservé de la date 3">
            <a:extLst>
              <a:ext uri="{FF2B5EF4-FFF2-40B4-BE49-F238E27FC236}">
                <a16:creationId xmlns:a16="http://schemas.microsoft.com/office/drawing/2014/main" id="{E771824F-A0DA-5F4B-803D-6AF7475DB4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9699" y="4734483"/>
            <a:ext cx="187477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CFCF8AC-22A0-8F44-948B-E01BBEF1A67C}" type="datetime1">
              <a:rPr lang="fr-FR" smtClean="0"/>
              <a:t>07/04/2026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451873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ge blan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F90FD12-AEA5-A148-9948-40E0B5DE10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9699" y="4734483"/>
            <a:ext cx="187477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A269144-5F2B-D846-B9E9-BF9F6C2A5673}" type="datetime1">
              <a:rPr lang="fr-FR" smtClean="0"/>
              <a:t>07/04/2026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55321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18D26D-E8C8-7342-8E19-7329C05801EA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0" y="0"/>
            <a:ext cx="9144900" cy="648000"/>
          </a:xfrm>
          <a:solidFill>
            <a:schemeClr val="tx1"/>
          </a:solidFill>
        </p:spPr>
        <p:txBody>
          <a:bodyPr lIns="900000" tIns="216000" rIns="900000" bIns="216000"/>
          <a:lstStyle>
            <a:lvl1pPr>
              <a:defRPr sz="21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BB5184A6-1970-9C41-BF72-734AE38A198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650" y="828587"/>
            <a:ext cx="7886700" cy="3263504"/>
          </a:xfrm>
          <a:prstGeom prst="rect">
            <a:avLst/>
          </a:prstGeom>
        </p:spPr>
        <p:txBody>
          <a:bodyPr vert="horz" lIns="90000" tIns="45720" rIns="91440" bIns="45720" rtlCol="0">
            <a:norm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buClr>
                <a:schemeClr val="tx1"/>
              </a:buClr>
              <a:buFont typeface="Wingdings" pitchFamily="2" charset="2"/>
              <a:buChar char="§"/>
              <a:defRPr sz="1425"/>
            </a:lvl2pPr>
            <a:lvl3pPr>
              <a:lnSpc>
                <a:spcPct val="100000"/>
              </a:lnSpc>
              <a:defRPr sz="1275"/>
            </a:lvl3pPr>
            <a:lvl4pPr>
              <a:lnSpc>
                <a:spcPct val="100000"/>
              </a:lnSpc>
              <a:defRPr sz="1125"/>
            </a:lvl4pPr>
            <a:lvl5pPr>
              <a:lnSpc>
                <a:spcPct val="100000"/>
              </a:lnSpc>
              <a:defRPr sz="975"/>
            </a:lvl5pPr>
          </a:lstStyle>
          <a:p>
            <a:pPr lvl="0"/>
            <a:r>
              <a:rPr lang="fr-FR" dirty="0"/>
              <a:t>  Cliquez pour modifier les styles du texte du masque</a:t>
            </a:r>
          </a:p>
          <a:p>
            <a:pPr lvl="1"/>
            <a:r>
              <a:rPr lang="fr-FR" dirty="0"/>
              <a:t> Deuxième niveau</a:t>
            </a:r>
          </a:p>
          <a:p>
            <a:pPr lvl="2"/>
            <a:r>
              <a:rPr lang="fr-FR" dirty="0"/>
              <a:t> Troisième niveau</a:t>
            </a:r>
          </a:p>
          <a:p>
            <a:pPr lvl="3"/>
            <a:r>
              <a:rPr lang="fr-FR" dirty="0"/>
              <a:t> Quatrième niveau</a:t>
            </a:r>
          </a:p>
          <a:p>
            <a:pPr lvl="4"/>
            <a:r>
              <a:rPr lang="fr-FR" dirty="0"/>
              <a:t> Cinquième niveau</a:t>
            </a:r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67DDE3A5-E7E2-C345-A1EA-0C9F9E2A07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9699" y="4734483"/>
            <a:ext cx="187477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F0D01EC-5284-5049-8411-E1273DA71114}" type="datetime1">
              <a:rPr lang="fr-FR" smtClean="0"/>
              <a:t>07/04/2026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63619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ge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FE6B127-E5B9-8F4D-B019-A07D785D9645}"/>
              </a:ext>
            </a:extLst>
          </p:cNvPr>
          <p:cNvSpPr/>
          <p:nvPr userDrawn="1"/>
        </p:nvSpPr>
        <p:spPr>
          <a:xfrm>
            <a:off x="3906982" y="4655128"/>
            <a:ext cx="5133110" cy="4883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0"/>
          </a:p>
        </p:txBody>
      </p:sp>
    </p:spTree>
    <p:extLst>
      <p:ext uri="{BB962C8B-B14F-4D97-AF65-F5344CB8AC3E}">
        <p14:creationId xmlns:p14="http://schemas.microsoft.com/office/powerpoint/2010/main" val="3521413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BB5184A6-1970-9C41-BF72-734AE38A198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650" y="828587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lvl1pPr>
            <a:lvl2pPr>
              <a:lnSpc>
                <a:spcPct val="100000"/>
              </a:lnSpc>
              <a:buClr>
                <a:schemeClr val="tx1"/>
              </a:buClr>
              <a:buFont typeface="Courier New" panose="02070309020205020404" pitchFamily="49" charset="0"/>
              <a:buChar char="o"/>
              <a:defRPr sz="1425"/>
            </a:lvl2pPr>
            <a:lvl3pPr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75"/>
            </a:lvl3pPr>
            <a:lvl4pPr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125"/>
            </a:lvl4pPr>
            <a:lvl5pPr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975"/>
            </a:lvl5pPr>
          </a:lstStyle>
          <a:p>
            <a:pPr lvl="0"/>
            <a:r>
              <a:rPr lang="fr-FR" dirty="0"/>
              <a:t> Cliquez pour modifier les styles du texte du masque</a:t>
            </a:r>
          </a:p>
          <a:p>
            <a:pPr lvl="1"/>
            <a:r>
              <a:rPr lang="fr-FR" dirty="0"/>
              <a:t> Deuxième niveau</a:t>
            </a:r>
          </a:p>
          <a:p>
            <a:pPr lvl="2"/>
            <a:r>
              <a:rPr lang="fr-FR" dirty="0"/>
              <a:t> Troisième niveau</a:t>
            </a:r>
          </a:p>
          <a:p>
            <a:pPr lvl="3"/>
            <a:r>
              <a:rPr lang="fr-FR" dirty="0"/>
              <a:t> Quatrième niveau</a:t>
            </a:r>
          </a:p>
          <a:p>
            <a:pPr lvl="4"/>
            <a:r>
              <a:rPr lang="fr-FR" dirty="0"/>
              <a:t> Cinquième niveau</a:t>
            </a: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DFCC5C8D-6A03-4D4B-BC72-F847F5EEF18D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0" y="0"/>
            <a:ext cx="9144900" cy="648000"/>
          </a:xfrm>
          <a:solidFill>
            <a:schemeClr val="tx1"/>
          </a:solidFill>
        </p:spPr>
        <p:txBody>
          <a:bodyPr lIns="900000" tIns="216000" rIns="900000" bIns="216000"/>
          <a:lstStyle>
            <a:lvl1pPr>
              <a:defRPr sz="21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3" name="Espace réservé de la date 3">
            <a:extLst>
              <a:ext uri="{FF2B5EF4-FFF2-40B4-BE49-F238E27FC236}">
                <a16:creationId xmlns:a16="http://schemas.microsoft.com/office/drawing/2014/main" id="{D33110FE-3E8C-1349-B2D0-D6A22CCDD3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9699" y="4734483"/>
            <a:ext cx="187477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2A2888C-E1A8-374F-B232-35B831F0DC23}" type="datetime1">
              <a:rPr lang="fr-FR" smtClean="0"/>
              <a:t>07/04/2026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66153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633D681-F86B-6B47-A581-697F7B0B2A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708476"/>
            <a:ext cx="3868340" cy="378005"/>
          </a:xfrm>
        </p:spPr>
        <p:txBody>
          <a:bodyPr anchor="b"/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4F244D86-E0E6-E941-B0B4-046DF89C03EF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4619351" y="708476"/>
            <a:ext cx="3868340" cy="378005"/>
          </a:xfrm>
        </p:spPr>
        <p:txBody>
          <a:bodyPr anchor="b"/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70B41412-688C-9745-A52D-BDA65F2FD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9733"/>
            <a:ext cx="7886700" cy="527435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BC1F4099-2D4E-7946-BE1E-E2831C63D7C2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30808" y="1161024"/>
            <a:ext cx="3867374" cy="3017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buClr>
                <a:schemeClr val="tx1"/>
              </a:buClr>
              <a:buFont typeface="Wingdings" pitchFamily="2" charset="2"/>
              <a:buChar char="§"/>
              <a:defRPr sz="1425"/>
            </a:lvl2pPr>
            <a:lvl3pPr>
              <a:lnSpc>
                <a:spcPct val="100000"/>
              </a:lnSpc>
              <a:defRPr sz="1275"/>
            </a:lvl3pPr>
            <a:lvl4pPr>
              <a:lnSpc>
                <a:spcPct val="100000"/>
              </a:lnSpc>
              <a:defRPr sz="1125"/>
            </a:lvl4pPr>
            <a:lvl5pPr>
              <a:lnSpc>
                <a:spcPct val="100000"/>
              </a:lnSpc>
              <a:defRPr sz="975"/>
            </a:lvl5pPr>
          </a:lstStyle>
          <a:p>
            <a:pPr lvl="0"/>
            <a:r>
              <a:rPr lang="fr-FR" dirty="0"/>
              <a:t> Cliquez pour modifier les styles du texte du masque</a:t>
            </a:r>
          </a:p>
          <a:p>
            <a:pPr lvl="1"/>
            <a:r>
              <a:rPr lang="fr-FR" dirty="0"/>
              <a:t> Deuxième niveau</a:t>
            </a:r>
          </a:p>
          <a:p>
            <a:pPr lvl="2"/>
            <a:r>
              <a:rPr lang="fr-FR" dirty="0"/>
              <a:t> Troisième niveau</a:t>
            </a:r>
          </a:p>
          <a:p>
            <a:pPr lvl="3"/>
            <a:r>
              <a:rPr lang="fr-FR" dirty="0"/>
              <a:t> Quatrième niveau</a:t>
            </a:r>
          </a:p>
          <a:p>
            <a:pPr lvl="4"/>
            <a:r>
              <a:rPr lang="fr-FR" dirty="0"/>
              <a:t> Cinquième niveau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EF1C7F1E-2F14-4C4B-960A-142F8CAF7A06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618884" y="1161024"/>
            <a:ext cx="3867374" cy="3017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buClr>
                <a:schemeClr val="tx1"/>
              </a:buClr>
              <a:buFont typeface="Wingdings" pitchFamily="2" charset="2"/>
              <a:buChar char="§"/>
              <a:defRPr sz="1425"/>
            </a:lvl2pPr>
            <a:lvl3pPr>
              <a:lnSpc>
                <a:spcPct val="100000"/>
              </a:lnSpc>
              <a:defRPr sz="1275"/>
            </a:lvl3pPr>
            <a:lvl4pPr>
              <a:lnSpc>
                <a:spcPct val="100000"/>
              </a:lnSpc>
              <a:defRPr sz="1125"/>
            </a:lvl4pPr>
            <a:lvl5pPr>
              <a:lnSpc>
                <a:spcPct val="100000"/>
              </a:lnSpc>
              <a:defRPr sz="975"/>
            </a:lvl5pPr>
          </a:lstStyle>
          <a:p>
            <a:pPr lvl="0"/>
            <a:r>
              <a:rPr lang="fr-FR" dirty="0"/>
              <a:t> Cliquez pour modifier les styles du texte du masque</a:t>
            </a:r>
          </a:p>
          <a:p>
            <a:pPr lvl="1"/>
            <a:r>
              <a:rPr lang="fr-FR" dirty="0"/>
              <a:t> Deuxième niveau</a:t>
            </a:r>
          </a:p>
          <a:p>
            <a:pPr lvl="2"/>
            <a:r>
              <a:rPr lang="fr-FR" dirty="0"/>
              <a:t> Troisième niveau</a:t>
            </a:r>
          </a:p>
          <a:p>
            <a:pPr lvl="3"/>
            <a:r>
              <a:rPr lang="fr-FR" dirty="0"/>
              <a:t> Quatrième niveau</a:t>
            </a:r>
          </a:p>
          <a:p>
            <a:pPr lvl="4"/>
            <a:r>
              <a:rPr lang="fr-FR" dirty="0"/>
              <a:t> Cinquième niveau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FFBCE146-BEEF-504F-ABC4-608F0D5E89CF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0" y="0"/>
            <a:ext cx="9144900" cy="648000"/>
          </a:xfrm>
          <a:prstGeom prst="rect">
            <a:avLst/>
          </a:prstGeom>
          <a:solidFill>
            <a:schemeClr val="tx1"/>
          </a:solidFill>
        </p:spPr>
        <p:txBody>
          <a:bodyPr vert="horz" lIns="675000" tIns="162000" rIns="675000" bIns="16200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sz="2100" dirty="0"/>
              <a:t>Modifiez le style du titre</a:t>
            </a:r>
          </a:p>
        </p:txBody>
      </p:sp>
      <p:sp>
        <p:nvSpPr>
          <p:cNvPr id="14" name="Espace réservé de la date 3">
            <a:extLst>
              <a:ext uri="{FF2B5EF4-FFF2-40B4-BE49-F238E27FC236}">
                <a16:creationId xmlns:a16="http://schemas.microsoft.com/office/drawing/2014/main" id="{2B60BD37-FF07-9F43-9C0D-D642481E0F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9699" y="4734483"/>
            <a:ext cx="187477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6AA6CB-62F7-E548-BFEC-3575D17D287A}" type="datetime1">
              <a:rPr lang="fr-FR" smtClean="0"/>
              <a:t>07/04/2026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96215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570DAC-7028-E44B-987A-33D508D0B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53153"/>
            <a:ext cx="7886700" cy="451109"/>
          </a:xfrm>
        </p:spPr>
        <p:txBody>
          <a:bodyPr anchor="b"/>
          <a:lstStyle>
            <a:lvl1pPr>
              <a:defRPr sz="2100" b="1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6" name="Sous-titre 2">
            <a:extLst>
              <a:ext uri="{FF2B5EF4-FFF2-40B4-BE49-F238E27FC236}">
                <a16:creationId xmlns:a16="http://schemas.microsoft.com/office/drawing/2014/main" id="{335020A1-785F-C74B-8230-E1ADB85668F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3888" y="2307401"/>
            <a:ext cx="5440062" cy="850106"/>
          </a:xfrm>
        </p:spPr>
        <p:txBody>
          <a:bodyPr/>
          <a:lstStyle>
            <a:lvl1pPr marL="0" indent="0" algn="l">
              <a:buNone/>
              <a:defRPr sz="1500">
                <a:solidFill>
                  <a:schemeClr val="bg2">
                    <a:lumMod val="25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8" name="Espace réservé de la date 3">
            <a:extLst>
              <a:ext uri="{FF2B5EF4-FFF2-40B4-BE49-F238E27FC236}">
                <a16:creationId xmlns:a16="http://schemas.microsoft.com/office/drawing/2014/main" id="{A4D8317E-9924-BE42-BBE0-506F5DD6B5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9699" y="4734483"/>
            <a:ext cx="187477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D8BC41F-418F-2340-9509-6C34F1B6B571}" type="datetime1">
              <a:rPr lang="fr-FR" smtClean="0"/>
              <a:t>07/04/2026</a:t>
            </a:fld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AFB3887-529F-8242-B5AB-EB0B099313E5}"/>
              </a:ext>
            </a:extLst>
          </p:cNvPr>
          <p:cNvSpPr/>
          <p:nvPr userDrawn="1"/>
        </p:nvSpPr>
        <p:spPr>
          <a:xfrm>
            <a:off x="3917373" y="4734483"/>
            <a:ext cx="1267691" cy="2738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0"/>
          </a:p>
        </p:txBody>
      </p:sp>
    </p:spTree>
    <p:extLst>
      <p:ext uri="{BB962C8B-B14F-4D97-AF65-F5344CB8AC3E}">
        <p14:creationId xmlns:p14="http://schemas.microsoft.com/office/powerpoint/2010/main" val="127525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ctio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2">
            <a:extLst>
              <a:ext uri="{FF2B5EF4-FFF2-40B4-BE49-F238E27FC236}">
                <a16:creationId xmlns:a16="http://schemas.microsoft.com/office/drawing/2014/main" id="{28CA93A5-3AD4-3743-A924-3C070B25F5BC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899" y="0"/>
            <a:ext cx="9139101" cy="3703320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r>
              <a:rPr lang="fr-FR" dirty="0"/>
              <a:t>Cliquez ici pour déposer une image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FB148A-FDEA-A04D-B06A-E7585760B524}"/>
              </a:ext>
            </a:extLst>
          </p:cNvPr>
          <p:cNvSpPr/>
          <p:nvPr userDrawn="1"/>
        </p:nvSpPr>
        <p:spPr>
          <a:xfrm>
            <a:off x="-29391" y="3693523"/>
            <a:ext cx="9222377" cy="1449977"/>
          </a:xfrm>
          <a:prstGeom prst="rect">
            <a:avLst/>
          </a:prstGeom>
          <a:solidFill>
            <a:schemeClr val="tx1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0570DAC-7028-E44B-987A-33D508D0B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608" y="3854665"/>
            <a:ext cx="7886700" cy="850106"/>
          </a:xfrm>
        </p:spPr>
        <p:txBody>
          <a:bodyPr anchor="b"/>
          <a:lstStyle>
            <a:lvl1pPr algn="ctr"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752326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882E05F-4980-C24B-9A4A-DDA420D57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1874778" cy="273844"/>
          </a:xfrm>
          <a:prstGeom prst="rect">
            <a:avLst/>
          </a:prstGeom>
        </p:spPr>
        <p:txBody>
          <a:bodyPr/>
          <a:lstStyle/>
          <a:p>
            <a:fld id="{D33A8AF7-E56B-4344-998D-5CE0446220F7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Espace réservé du texte 3">
            <a:extLst>
              <a:ext uri="{FF2B5EF4-FFF2-40B4-BE49-F238E27FC236}">
                <a16:creationId xmlns:a16="http://schemas.microsoft.com/office/drawing/2014/main" id="{40579986-EC7D-1246-A6A7-2C7668A8F0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883764"/>
            <a:ext cx="3942159" cy="2858691"/>
          </a:xfrm>
        </p:spPr>
        <p:txBody>
          <a:bodyPr/>
          <a:lstStyle>
            <a:lvl1pPr marL="0" indent="0">
              <a:buNone/>
              <a:defRPr sz="1200">
                <a:solidFill>
                  <a:schemeClr val="bg2">
                    <a:lumMod val="2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66D736-CCEB-F549-A212-1818B45117A1}"/>
              </a:ext>
            </a:extLst>
          </p:cNvPr>
          <p:cNvSpPr/>
          <p:nvPr userDrawn="1"/>
        </p:nvSpPr>
        <p:spPr>
          <a:xfrm>
            <a:off x="7416000" y="-6858"/>
            <a:ext cx="1728000" cy="172800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22310F-5FFB-9D45-913C-5AA095F53AFF}"/>
              </a:ext>
            </a:extLst>
          </p:cNvPr>
          <p:cNvSpPr/>
          <p:nvPr userDrawn="1"/>
        </p:nvSpPr>
        <p:spPr>
          <a:xfrm>
            <a:off x="7416000" y="3435858"/>
            <a:ext cx="1728000" cy="172800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30E914-C24F-A14F-AFDC-31EEBCAC2630}"/>
              </a:ext>
            </a:extLst>
          </p:cNvPr>
          <p:cNvSpPr/>
          <p:nvPr userDrawn="1"/>
        </p:nvSpPr>
        <p:spPr>
          <a:xfrm>
            <a:off x="7416000" y="1714500"/>
            <a:ext cx="1728000" cy="1728000"/>
          </a:xfrm>
          <a:prstGeom prst="rect">
            <a:avLst/>
          </a:prstGeom>
          <a:solidFill>
            <a:schemeClr val="tx1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4348946-82A6-7C43-AC36-993890DF7CA3}"/>
              </a:ext>
            </a:extLst>
          </p:cNvPr>
          <p:cNvSpPr/>
          <p:nvPr userDrawn="1"/>
        </p:nvSpPr>
        <p:spPr>
          <a:xfrm>
            <a:off x="5694642" y="-6858"/>
            <a:ext cx="1728000" cy="1728000"/>
          </a:xfrm>
          <a:prstGeom prst="rect">
            <a:avLst/>
          </a:prstGeom>
          <a:solidFill>
            <a:schemeClr val="tx1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C6DA72-4CD8-764B-AA9B-5F4AB209F0A3}"/>
              </a:ext>
            </a:extLst>
          </p:cNvPr>
          <p:cNvSpPr/>
          <p:nvPr userDrawn="1"/>
        </p:nvSpPr>
        <p:spPr>
          <a:xfrm>
            <a:off x="5694642" y="3435858"/>
            <a:ext cx="1728000" cy="1728000"/>
          </a:xfrm>
          <a:prstGeom prst="rect">
            <a:avLst/>
          </a:prstGeom>
          <a:solidFill>
            <a:schemeClr val="tx1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8D26C89-9F36-C14E-B0AD-99DBA166D0E8}"/>
              </a:ext>
            </a:extLst>
          </p:cNvPr>
          <p:cNvSpPr/>
          <p:nvPr userDrawn="1"/>
        </p:nvSpPr>
        <p:spPr>
          <a:xfrm>
            <a:off x="5694642" y="1714500"/>
            <a:ext cx="1728000" cy="172800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0" dirty="0">
              <a:solidFill>
                <a:schemeClr val="bg1"/>
              </a:solidFill>
              <a:highlight>
                <a:srgbClr val="FFFFFF"/>
              </a:highlight>
            </a:endParaRPr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70EBF527-EDB5-0041-89DA-227B3550E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26970"/>
            <a:ext cx="3942159" cy="456794"/>
          </a:xfrm>
        </p:spPr>
        <p:txBody>
          <a:bodyPr/>
          <a:lstStyle>
            <a:lvl1pPr>
              <a:defRPr sz="21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8" name="Espace réservé pour une image  2">
            <a:extLst>
              <a:ext uri="{FF2B5EF4-FFF2-40B4-BE49-F238E27FC236}">
                <a16:creationId xmlns:a16="http://schemas.microsoft.com/office/drawing/2014/main" id="{6E2798CE-5358-7245-A6E2-BB6F89983D7F}"/>
              </a:ext>
            </a:extLst>
          </p:cNvPr>
          <p:cNvSpPr>
            <a:spLocks noGrp="1"/>
          </p:cNvSpPr>
          <p:nvPr>
            <p:ph type="pic" idx="23" hasCustomPrompt="1"/>
          </p:nvPr>
        </p:nvSpPr>
        <p:spPr>
          <a:xfrm>
            <a:off x="5694642" y="1721142"/>
            <a:ext cx="1715652" cy="1721358"/>
          </a:xfrm>
        </p:spPr>
        <p:txBody>
          <a:bodyPr>
            <a:normAutofit/>
          </a:bodyPr>
          <a:lstStyle>
            <a:lvl1pPr marL="0" indent="0" algn="ctr">
              <a:buNone/>
              <a:defRPr sz="7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endParaRPr lang="fr-FR" dirty="0"/>
          </a:p>
          <a:p>
            <a:br>
              <a:rPr lang="fr-FR" dirty="0"/>
            </a:br>
            <a:r>
              <a:rPr lang="fr-FR" dirty="0"/>
              <a:t>Ajouter ici une image</a:t>
            </a:r>
          </a:p>
        </p:txBody>
      </p:sp>
      <p:sp>
        <p:nvSpPr>
          <p:cNvPr id="19" name="Espace réservé pour une image  2">
            <a:extLst>
              <a:ext uri="{FF2B5EF4-FFF2-40B4-BE49-F238E27FC236}">
                <a16:creationId xmlns:a16="http://schemas.microsoft.com/office/drawing/2014/main" id="{B613F609-8EDD-264C-A9E0-788EFB23E1FC}"/>
              </a:ext>
            </a:extLst>
          </p:cNvPr>
          <p:cNvSpPr>
            <a:spLocks noGrp="1"/>
          </p:cNvSpPr>
          <p:nvPr>
            <p:ph type="pic" idx="24" hasCustomPrompt="1"/>
          </p:nvPr>
        </p:nvSpPr>
        <p:spPr>
          <a:xfrm>
            <a:off x="7431506" y="-15722"/>
            <a:ext cx="1715652" cy="1721358"/>
          </a:xfrm>
        </p:spPr>
        <p:txBody>
          <a:bodyPr>
            <a:normAutofit/>
          </a:bodyPr>
          <a:lstStyle>
            <a:lvl1pPr marL="0" indent="0" algn="ctr">
              <a:buNone/>
              <a:defRPr sz="7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endParaRPr lang="fr-FR" dirty="0"/>
          </a:p>
          <a:p>
            <a:br>
              <a:rPr lang="fr-FR" dirty="0"/>
            </a:br>
            <a:r>
              <a:rPr lang="fr-FR" dirty="0"/>
              <a:t>Ajouter ici une image</a:t>
            </a:r>
          </a:p>
        </p:txBody>
      </p:sp>
      <p:sp>
        <p:nvSpPr>
          <p:cNvPr id="20" name="Espace réservé pour une image  2">
            <a:extLst>
              <a:ext uri="{FF2B5EF4-FFF2-40B4-BE49-F238E27FC236}">
                <a16:creationId xmlns:a16="http://schemas.microsoft.com/office/drawing/2014/main" id="{38411ACC-CF62-B348-A98E-0491886CD726}"/>
              </a:ext>
            </a:extLst>
          </p:cNvPr>
          <p:cNvSpPr>
            <a:spLocks noGrp="1"/>
          </p:cNvSpPr>
          <p:nvPr>
            <p:ph type="pic" idx="25" hasCustomPrompt="1"/>
          </p:nvPr>
        </p:nvSpPr>
        <p:spPr>
          <a:xfrm>
            <a:off x="7431506" y="3450551"/>
            <a:ext cx="1715652" cy="1721358"/>
          </a:xfrm>
        </p:spPr>
        <p:txBody>
          <a:bodyPr>
            <a:normAutofit/>
          </a:bodyPr>
          <a:lstStyle>
            <a:lvl1pPr marL="0" indent="0" algn="ctr">
              <a:buNone/>
              <a:defRPr sz="7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endParaRPr lang="fr-FR" dirty="0"/>
          </a:p>
          <a:p>
            <a:br>
              <a:rPr lang="fr-FR" dirty="0"/>
            </a:br>
            <a:r>
              <a:rPr lang="fr-FR" dirty="0"/>
              <a:t>Ajouter ici une image</a:t>
            </a:r>
          </a:p>
        </p:txBody>
      </p:sp>
      <p:sp>
        <p:nvSpPr>
          <p:cNvPr id="21" name="Espace réservé de la date 3">
            <a:extLst>
              <a:ext uri="{FF2B5EF4-FFF2-40B4-BE49-F238E27FC236}">
                <a16:creationId xmlns:a16="http://schemas.microsoft.com/office/drawing/2014/main" id="{820191DC-4B00-2A42-8E01-063656EC7F6E}"/>
              </a:ext>
            </a:extLst>
          </p:cNvPr>
          <p:cNvSpPr>
            <a:spLocks noGrp="1"/>
          </p:cNvSpPr>
          <p:nvPr>
            <p:ph type="dt" sz="half" idx="26"/>
          </p:nvPr>
        </p:nvSpPr>
        <p:spPr>
          <a:xfrm>
            <a:off x="739699" y="4734483"/>
            <a:ext cx="187477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B1F63A1-0C5E-9046-9736-24567E94797A}" type="datetime1">
              <a:rPr lang="fr-FR" smtClean="0"/>
              <a:t>07/04/2026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88690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2">
            <a:extLst>
              <a:ext uri="{FF2B5EF4-FFF2-40B4-BE49-F238E27FC236}">
                <a16:creationId xmlns:a16="http://schemas.microsoft.com/office/drawing/2014/main" id="{F7230A12-4572-D942-8237-572D8D7225A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4483100" y="1"/>
            <a:ext cx="4660900" cy="5143499"/>
          </a:xfrm>
        </p:spPr>
        <p:txBody>
          <a:bodyPr>
            <a:normAutofit/>
          </a:bodyPr>
          <a:lstStyle>
            <a:lvl1pPr marL="0" indent="0" algn="ctr">
              <a:buNone/>
              <a:defRPr sz="7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r>
              <a:rPr lang="fr-FR" dirty="0"/>
              <a:t>Ajouter une image ici</a:t>
            </a:r>
          </a:p>
        </p:txBody>
      </p:sp>
      <p:sp>
        <p:nvSpPr>
          <p:cNvPr id="7" name="Espace réservé du texte 3">
            <a:extLst>
              <a:ext uri="{FF2B5EF4-FFF2-40B4-BE49-F238E27FC236}">
                <a16:creationId xmlns:a16="http://schemas.microsoft.com/office/drawing/2014/main" id="{40579986-EC7D-1246-A6A7-2C7668A8F0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897905"/>
            <a:ext cx="2949178" cy="2858691"/>
          </a:xfrm>
        </p:spPr>
        <p:txBody>
          <a:bodyPr/>
          <a:lstStyle>
            <a:lvl1pPr marL="0" indent="0">
              <a:buNone/>
              <a:defRPr sz="1200">
                <a:solidFill>
                  <a:schemeClr val="bg2">
                    <a:lumMod val="2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58672A83-3462-8048-8127-0C3F84386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26971"/>
            <a:ext cx="2949178" cy="414372"/>
          </a:xfrm>
        </p:spPr>
        <p:txBody>
          <a:bodyPr/>
          <a:lstStyle>
            <a:lvl1pPr>
              <a:defRPr sz="21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0B9E5074-699D-794A-B528-093EFD65D4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9699" y="4734483"/>
            <a:ext cx="187477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BC22B87-A427-5445-80F3-02542406EE05}" type="datetime1">
              <a:rPr lang="fr-FR" smtClean="0"/>
              <a:t>07/04/2026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69307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t cle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F742A7E-B607-6945-8442-33087A4BE903}"/>
              </a:ext>
            </a:extLst>
          </p:cNvPr>
          <p:cNvSpPr/>
          <p:nvPr userDrawn="1"/>
        </p:nvSpPr>
        <p:spPr>
          <a:xfrm>
            <a:off x="1254034" y="2050087"/>
            <a:ext cx="6635932" cy="1043327"/>
          </a:xfrm>
          <a:prstGeom prst="rect">
            <a:avLst/>
          </a:prstGeom>
          <a:solidFill>
            <a:schemeClr val="tx1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D672EAAC-F623-D148-AB7A-3799FD9DF3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76102" y="2322326"/>
            <a:ext cx="6191795" cy="498848"/>
          </a:xfrm>
        </p:spPr>
        <p:txBody>
          <a:bodyPr anchor="b"/>
          <a:lstStyle>
            <a:lvl1pPr algn="ctr">
              <a:defRPr sz="3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Mot clef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439ED46A-8235-2B48-A984-6B1069D852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9699" y="4734483"/>
            <a:ext cx="187477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01AC48B-7778-464F-9D63-C2F1EC418CAD}" type="datetime1">
              <a:rPr lang="fr-FR" smtClean="0"/>
              <a:t>07/04/2026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10587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emf"/><Relationship Id="rId28" Type="http://schemas.openxmlformats.org/officeDocument/2006/relationships/image" Target="../media/image7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Relationship Id="rId27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E0FEA144-6BB1-3C4E-B3B0-434547CE8DD3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 flipH="1">
            <a:off x="-1843993" y="341764"/>
            <a:ext cx="4684297" cy="4297028"/>
          </a:xfrm>
          <a:prstGeom prst="rect">
            <a:avLst/>
          </a:prstGeom>
        </p:spPr>
      </p:pic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9512095-C1E9-F14F-BD01-24512A87C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C3453A8-6576-CF47-8D95-7872AB2240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ED10DBD-8AC1-1040-A6CE-2F943D511157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8060464" y="4803121"/>
            <a:ext cx="454886" cy="188111"/>
          </a:xfrm>
          <a:prstGeom prst="rect">
            <a:avLst/>
          </a:prstGeom>
        </p:spPr>
      </p:pic>
      <p:sp>
        <p:nvSpPr>
          <p:cNvPr id="12" name="Ellipse 11">
            <a:extLst>
              <a:ext uri="{FF2B5EF4-FFF2-40B4-BE49-F238E27FC236}">
                <a16:creationId xmlns:a16="http://schemas.microsoft.com/office/drawing/2014/main" id="{8AD83478-66E0-D141-A4BE-CC3D0C5403CF}"/>
              </a:ext>
            </a:extLst>
          </p:cNvPr>
          <p:cNvSpPr/>
          <p:nvPr userDrawn="1"/>
        </p:nvSpPr>
        <p:spPr>
          <a:xfrm>
            <a:off x="8668309" y="4750393"/>
            <a:ext cx="291599" cy="291599"/>
          </a:xfrm>
          <a:prstGeom prst="ellipse">
            <a:avLst/>
          </a:prstGeom>
          <a:solidFill>
            <a:schemeClr val="tx1"/>
          </a:solidFill>
          <a:ln w="15875"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0"/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id="{1D6F367B-DCE3-8942-A246-4E7FEE5D6477}"/>
              </a:ext>
            </a:extLst>
          </p:cNvPr>
          <p:cNvSpPr txBox="1">
            <a:spLocks/>
          </p:cNvSpPr>
          <p:nvPr userDrawn="1"/>
        </p:nvSpPr>
        <p:spPr>
          <a:xfrm>
            <a:off x="8654268" y="4760051"/>
            <a:ext cx="335704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3A8AF7-E56B-4344-998D-5CE0446220F7}" type="slidenum">
              <a:rPr lang="fr-FR" sz="675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‹N°›</a:t>
            </a:fld>
            <a:endParaRPr lang="fr-FR" sz="675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id="{927E516F-CF29-604E-A63E-6B9FAFC0F3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9699" y="4734483"/>
            <a:ext cx="187477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DFA27D1-2AEA-934E-B837-D366066BE338}" type="datetime1">
              <a:rPr lang="fr-FR" smtClean="0"/>
              <a:t>07/04/2026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9682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Tx/>
        <a:buBlip>
          <a:blip r:embed="rId24"/>
        </a:buBlip>
        <a:defRPr sz="1725" kern="1200">
          <a:solidFill>
            <a:schemeClr val="bg2">
              <a:lumMod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Tx/>
        <a:buBlip>
          <a:blip r:embed="rId25"/>
        </a:buBlip>
        <a:defRPr sz="1575" kern="1200">
          <a:solidFill>
            <a:schemeClr val="bg2">
              <a:lumMod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Tx/>
        <a:buBlip>
          <a:blip r:embed="rId26"/>
        </a:buBlip>
        <a:defRPr sz="1425" kern="1200">
          <a:solidFill>
            <a:schemeClr val="bg2">
              <a:lumMod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Tx/>
        <a:buBlip>
          <a:blip r:embed="rId27"/>
        </a:buBlip>
        <a:defRPr sz="1275" kern="1200">
          <a:solidFill>
            <a:schemeClr val="bg2">
              <a:lumMod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Tx/>
        <a:buBlip>
          <a:blip r:embed="rId28"/>
        </a:buBlip>
        <a:defRPr sz="1125" kern="1200">
          <a:solidFill>
            <a:schemeClr val="bg2">
              <a:lumMod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saap@ens.psl.eu" TargetMode="External"/><Relationship Id="rId4" Type="http://schemas.openxmlformats.org/officeDocument/2006/relationships/image" Target="../media/image1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plateforme-cifre.anrt.asso.fr/ANRT.Guichet/workflow_url?ECITIZ_ACTIVITY_PATH=Citoyen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nseignementsup-recherche.gouv.fr/pid24835/le-credit-impot-recherche.html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saap@ens.psl.eu" TargetMode="External"/><Relationship Id="rId2" Type="http://schemas.openxmlformats.org/officeDocument/2006/relationships/hyperlink" Target="mailto:cifre@anrt.asso.fr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anrt.asso.fr/fr/le-dispositif-cifre-7844" TargetMode="External"/><Relationship Id="rId4" Type="http://schemas.openxmlformats.org/officeDocument/2006/relationships/hyperlink" Target="https://www.enseignementsup-recherche.gouv.fr/fr/les-cifre-46510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programme-cofra.fr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programme-cofra.fr/" TargetMode="External"/><Relationship Id="rId2" Type="http://schemas.openxmlformats.org/officeDocument/2006/relationships/hyperlink" Target="mailto:programme-cofra@anrt.asso.fr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saap@ens.psl.eu" TargetMode="External"/><Relationship Id="rId2" Type="http://schemas.openxmlformats.org/officeDocument/2006/relationships/hyperlink" Target="mailto:programme-cofra@anrt.asso.f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offres-et-candidatures-cifre.anrt.asso.fr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D87A76-4A84-D6BF-80AC-7B6EF72E74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359E9C-A764-1E38-8C37-13DF4F6B3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562" y="2269110"/>
            <a:ext cx="8054276" cy="1201290"/>
          </a:xfrm>
        </p:spPr>
        <p:txBody>
          <a:bodyPr>
            <a:normAutofit fontScale="90000"/>
          </a:bodyPr>
          <a:lstStyle/>
          <a:p>
            <a:r>
              <a:rPr lang="fr-FR" dirty="0"/>
              <a:t>Webinaire sur les dispositifs </a:t>
            </a:r>
            <a:br>
              <a:rPr lang="fr-FR" dirty="0"/>
            </a:br>
            <a:r>
              <a:rPr lang="fr-FR" dirty="0"/>
              <a:t>CIFRE et COFRA</a:t>
            </a:r>
            <a:br>
              <a:rPr lang="fr-FR" dirty="0"/>
            </a:br>
            <a:br>
              <a:rPr lang="fr-FR" dirty="0"/>
            </a:br>
            <a:endParaRPr lang="fr-FR" sz="12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254D4E9-66AC-8A44-8401-A29AEEF6EC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4800" y="3470400"/>
            <a:ext cx="2439764" cy="893781"/>
          </a:xfrm>
        </p:spPr>
        <p:txBody>
          <a:bodyPr>
            <a:normAutofit/>
          </a:bodyPr>
          <a:lstStyle/>
          <a:p>
            <a:endParaRPr lang="fr-FR" sz="1100" b="1" dirty="0"/>
          </a:p>
          <a:p>
            <a:endParaRPr lang="fr-FR" dirty="0"/>
          </a:p>
        </p:txBody>
      </p:sp>
      <p:pic>
        <p:nvPicPr>
          <p:cNvPr id="5" name="Image 4" descr="Une image contenant Police, Graphique, symbole, logo&#10;&#10;Le contenu généré par l’IA peut être incorrect.">
            <a:extLst>
              <a:ext uri="{FF2B5EF4-FFF2-40B4-BE49-F238E27FC236}">
                <a16:creationId xmlns:a16="http://schemas.microsoft.com/office/drawing/2014/main" id="{803AD66B-AA89-2E57-F595-746E1FA2A3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446" y="234671"/>
            <a:ext cx="2263691" cy="858990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9300DD2B-2872-7080-1940-0F036CD54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6" y="270381"/>
            <a:ext cx="6649712" cy="1002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658E489-E3C4-D2BE-1665-F360E4A185A3}"/>
              </a:ext>
            </a:extLst>
          </p:cNvPr>
          <p:cNvSpPr txBox="1"/>
          <p:nvPr/>
        </p:nvSpPr>
        <p:spPr>
          <a:xfrm>
            <a:off x="4165600" y="3578578"/>
            <a:ext cx="47415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>
                <a:solidFill>
                  <a:schemeClr val="tx2"/>
                </a:solidFill>
              </a:rPr>
              <a:t>07/04/2026 </a:t>
            </a:r>
          </a:p>
          <a:p>
            <a:pPr algn="r"/>
            <a:r>
              <a:rPr lang="fr-FR" dirty="0">
                <a:solidFill>
                  <a:schemeClr val="tx2"/>
                </a:solidFill>
              </a:rPr>
              <a:t>Service d’Accompagnement aux Appels à Projets (SAAP)  </a:t>
            </a:r>
            <a:r>
              <a:rPr lang="fr-FR" dirty="0">
                <a:solidFill>
                  <a:schemeClr val="tx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saap@ens.psl.eu</a:t>
            </a:r>
            <a:r>
              <a:rPr lang="fr-FR" dirty="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1868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ECB137-BA11-FC35-FB1A-9FEBC3917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Quelques chiffres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093714E-509B-48E7-D4C0-C610BC0F5C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11467"/>
            <a:ext cx="7886700" cy="3263504"/>
          </a:xfrm>
        </p:spPr>
        <p:txBody>
          <a:bodyPr>
            <a:normAutofit fontScale="92500" lnSpcReduction="10000"/>
          </a:bodyPr>
          <a:lstStyle/>
          <a:p>
            <a:r>
              <a:rPr lang="fr-FR" sz="1500" b="1" dirty="0"/>
              <a:t>Le nombre de CIFRE financées :</a:t>
            </a:r>
          </a:p>
          <a:p>
            <a:pPr lvl="1"/>
            <a:r>
              <a:rPr lang="fr-FR" sz="1500" dirty="0"/>
              <a:t>1 857 CIFRE attribuées en 2024 dont :</a:t>
            </a:r>
          </a:p>
          <a:p>
            <a:pPr lvl="2"/>
            <a:r>
              <a:rPr lang="fr-FR" sz="1350" dirty="0"/>
              <a:t>43 % en science pour l'ingénieur; </a:t>
            </a:r>
          </a:p>
          <a:p>
            <a:pPr lvl="2"/>
            <a:r>
              <a:rPr lang="fr-FR" sz="1350" dirty="0"/>
              <a:t>27% en SHS</a:t>
            </a:r>
          </a:p>
          <a:p>
            <a:pPr marL="342900" lvl="1" indent="0">
              <a:buNone/>
            </a:pPr>
            <a:endParaRPr lang="fr-FR" sz="1500" dirty="0"/>
          </a:p>
          <a:p>
            <a:pPr marL="342900" lvl="1" indent="0">
              <a:buNone/>
            </a:pPr>
            <a:r>
              <a:rPr lang="fr-FR" sz="1500" dirty="0"/>
              <a:t>Avec la loi de programmation de la recherche, le programme prend de l'ampleur afin d’atteindre un objectif de 2 150 CIFR par an d’ici 2027.</a:t>
            </a:r>
          </a:p>
          <a:p>
            <a:pPr marL="342900" lvl="1" indent="0">
              <a:buNone/>
            </a:pPr>
            <a:endParaRPr lang="fr-FR" sz="1500" b="1" dirty="0"/>
          </a:p>
          <a:p>
            <a:r>
              <a:rPr lang="fr-FR" sz="1500" b="1" dirty="0"/>
              <a:t>Les types de structures d'accueil :</a:t>
            </a:r>
          </a:p>
          <a:p>
            <a:pPr lvl="1"/>
            <a:r>
              <a:rPr lang="fr-FR" sz="1500" dirty="0"/>
              <a:t>PME : 45 % </a:t>
            </a:r>
          </a:p>
          <a:p>
            <a:pPr lvl="1"/>
            <a:r>
              <a:rPr lang="fr-FR" sz="1500" dirty="0"/>
              <a:t>ETI : 9 %</a:t>
            </a:r>
          </a:p>
          <a:p>
            <a:pPr lvl="1"/>
            <a:r>
              <a:rPr lang="fr-FR" sz="1500" dirty="0"/>
              <a:t>Grandes entreprises : 38 % </a:t>
            </a:r>
          </a:p>
          <a:p>
            <a:pPr lvl="1"/>
            <a:r>
              <a:rPr lang="fr-FR" sz="1500" dirty="0"/>
              <a:t>Associations, acteurs publics et sociétaux: 8 %</a:t>
            </a:r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60006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F2DB36-33FB-A025-65EB-2C123979D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" dirty="0"/>
              <a:t>Conditions d’éligibilité des candidats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E4B78D-53EA-145D-EE67-712EFEE9AB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98751"/>
            <a:ext cx="7886700" cy="3263504"/>
          </a:xfrm>
        </p:spPr>
        <p:txBody>
          <a:bodyPr>
            <a:normAutofit/>
          </a:bodyPr>
          <a:lstStyle/>
          <a:p>
            <a:pPr algn="just"/>
            <a:r>
              <a:rPr lang="fr-FR" sz="1600" dirty="0"/>
              <a:t>Le candidat est titulaire d'un </a:t>
            </a:r>
            <a:r>
              <a:rPr lang="fr-FR" sz="1600" b="1" dirty="0"/>
              <a:t>diplôme de niveau Master </a:t>
            </a:r>
            <a:r>
              <a:rPr lang="fr-FR" sz="1600" dirty="0"/>
              <a:t>ou de grade équivalent. </a:t>
            </a:r>
          </a:p>
          <a:p>
            <a:pPr marL="0" indent="0" algn="just">
              <a:buNone/>
            </a:pPr>
            <a:endParaRPr lang="fr-FR" sz="1600" dirty="0"/>
          </a:p>
          <a:p>
            <a:pPr algn="just"/>
            <a:r>
              <a:rPr lang="fr-FR" sz="1600" dirty="0"/>
              <a:t>Le dispositif CIFRE est ouvert à </a:t>
            </a:r>
            <a:r>
              <a:rPr lang="fr-FR" sz="1600" b="1" dirty="0"/>
              <a:t>toute nationalité, sans condition d’âge.</a:t>
            </a:r>
            <a:r>
              <a:rPr lang="fr-FR" sz="1600" dirty="0"/>
              <a:t> </a:t>
            </a:r>
          </a:p>
          <a:p>
            <a:pPr marL="0" indent="0" algn="just">
              <a:buNone/>
            </a:pPr>
            <a:endParaRPr lang="fr-FR" sz="1600" dirty="0"/>
          </a:p>
          <a:p>
            <a:pPr algn="just"/>
            <a:r>
              <a:rPr lang="fr-FR" sz="1600" dirty="0"/>
              <a:t>A la date de réception par l'ANRT du dossier de demande de CIFRE, le candidat ne peut pas : </a:t>
            </a:r>
          </a:p>
          <a:p>
            <a:pPr lvl="1" algn="just"/>
            <a:r>
              <a:rPr lang="fr-FR" sz="1600" b="1" dirty="0"/>
              <a:t>avoir été embauché </a:t>
            </a:r>
            <a:r>
              <a:rPr lang="fr-FR" sz="1600" dirty="0"/>
              <a:t>par ladite structure et ses filiales sur une durée cumulée </a:t>
            </a:r>
            <a:r>
              <a:rPr lang="fr-FR" sz="1600" b="1" u="sng" dirty="0"/>
              <a:t>de plus de 9 mois</a:t>
            </a:r>
            <a:r>
              <a:rPr lang="fr-FR" sz="1600" dirty="0"/>
              <a:t>; </a:t>
            </a:r>
          </a:p>
          <a:p>
            <a:pPr lvl="1" algn="just"/>
            <a:r>
              <a:rPr lang="fr-FR" sz="1600" b="1" dirty="0"/>
              <a:t>inscrit en thèse </a:t>
            </a:r>
            <a:r>
              <a:rPr lang="fr-FR" sz="1600" dirty="0"/>
              <a:t>depuis </a:t>
            </a:r>
            <a:r>
              <a:rPr lang="fr-FR" sz="1600" b="1" dirty="0"/>
              <a:t>plus de 9 mois</a:t>
            </a:r>
            <a:r>
              <a:rPr lang="fr-FR" sz="1600" dirty="0"/>
              <a:t> à la date de réception par l'ANRT du dossier de demande de CIFRE. </a:t>
            </a:r>
          </a:p>
        </p:txBody>
      </p:sp>
    </p:spTree>
    <p:extLst>
      <p:ext uri="{BB962C8B-B14F-4D97-AF65-F5344CB8AC3E}">
        <p14:creationId xmlns:p14="http://schemas.microsoft.com/office/powerpoint/2010/main" val="2988082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F2DB36-33FB-A025-65EB-2C123979D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Conditions d’éligibilité des entreprises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E4B78D-53EA-145D-EE67-712EFEE9AB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84069"/>
            <a:ext cx="7886700" cy="3378186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endParaRPr lang="fr-FR" dirty="0"/>
          </a:p>
          <a:p>
            <a:pPr>
              <a:lnSpc>
                <a:spcPct val="150000"/>
              </a:lnSpc>
            </a:pPr>
            <a:r>
              <a:rPr lang="fr-FR" dirty="0"/>
              <a:t>Toute structure de </a:t>
            </a:r>
            <a:r>
              <a:rPr lang="fr-FR" b="1" dirty="0"/>
              <a:t>droit français </a:t>
            </a:r>
            <a:r>
              <a:rPr lang="fr-FR" dirty="0"/>
              <a:t>et appartenant au monde socio-économique quelle que soit sa taille ou son activité (Start-up, PME, ETI, groupe, association, collectivité territoriale, chambre consulaire...). </a:t>
            </a:r>
          </a:p>
          <a:p>
            <a:pPr>
              <a:lnSpc>
                <a:spcPct val="150000"/>
              </a:lnSpc>
            </a:pPr>
            <a:r>
              <a:rPr lang="fr-FR" dirty="0"/>
              <a:t> Le sujet de recherche du doctorant s’inscrit dans les objectifs de R&amp;D de l’entreprise employeur.</a:t>
            </a:r>
          </a:p>
          <a:p>
            <a:pPr>
              <a:lnSpc>
                <a:spcPct val="150000"/>
              </a:lnSpc>
            </a:pPr>
            <a:r>
              <a:rPr lang="fr-FR" dirty="0"/>
              <a:t>Recrutement, par l’entreprise, du doctorant en </a:t>
            </a:r>
            <a:r>
              <a:rPr lang="fr-FR" b="1" dirty="0"/>
              <a:t>CDD</a:t>
            </a:r>
            <a:r>
              <a:rPr lang="fr-FR" dirty="0"/>
              <a:t> (sur la durée de la thèse) ou </a:t>
            </a:r>
            <a:r>
              <a:rPr lang="fr-FR" b="1" dirty="0"/>
              <a:t>CDI.</a:t>
            </a:r>
            <a:endParaRPr lang="fr-FR" dirty="0"/>
          </a:p>
          <a:p>
            <a:pPr>
              <a:lnSpc>
                <a:spcPct val="150000"/>
              </a:lnSpc>
            </a:pPr>
            <a:r>
              <a:rPr lang="fr-FR" dirty="0"/>
              <a:t>Le salaire d'embauche est au moins égal à 27 600 € annuel (2026).</a:t>
            </a:r>
          </a:p>
        </p:txBody>
      </p:sp>
    </p:spTree>
    <p:extLst>
      <p:ext uri="{BB962C8B-B14F-4D97-AF65-F5344CB8AC3E}">
        <p14:creationId xmlns:p14="http://schemas.microsoft.com/office/powerpoint/2010/main" val="2098266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114300" algn="just"/>
            <a:r>
              <a:rPr lang="en" dirty="0"/>
              <a:t>Conditions d’éligibilité du laboratoire</a:t>
            </a:r>
          </a:p>
        </p:txBody>
      </p:sp>
      <p:sp>
        <p:nvSpPr>
          <p:cNvPr id="4" name="Google Shape;546;p65"/>
          <p:cNvSpPr txBox="1">
            <a:spLocks/>
          </p:cNvSpPr>
          <p:nvPr/>
        </p:nvSpPr>
        <p:spPr>
          <a:xfrm>
            <a:off x="383176" y="830879"/>
            <a:ext cx="8612778" cy="348174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FontTx/>
              <a:buBlip>
                <a:blip r:embed="rId2"/>
              </a:buBlip>
              <a:defRPr sz="1725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Wingdings" pitchFamily="2" charset="2"/>
              <a:buChar char="§"/>
              <a:defRPr sz="1425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Tx/>
              <a:buBlip>
                <a:blip r:embed="rId3"/>
              </a:buBlip>
              <a:defRPr sz="1275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Tx/>
              <a:buBlip>
                <a:blip r:embed="rId4"/>
              </a:buBlip>
              <a:defRPr sz="1125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Tx/>
              <a:buBlip>
                <a:blip r:embed="rId5"/>
              </a:buBlip>
              <a:defRPr sz="975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fr-FR" dirty="0"/>
          </a:p>
          <a:p>
            <a:pPr>
              <a:lnSpc>
                <a:spcPct val="150000"/>
              </a:lnSpc>
            </a:pPr>
            <a:r>
              <a:rPr lang="fr-FR" sz="1800" dirty="0"/>
              <a:t>Le laboratoire doit être rattaché à l’école doctorale où est inscrit le ou la </a:t>
            </a:r>
            <a:r>
              <a:rPr lang="fr-FR" sz="1800" dirty="0" err="1"/>
              <a:t>doctorant⸱e</a:t>
            </a:r>
            <a:r>
              <a:rPr lang="fr-FR" sz="1800" dirty="0"/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fr-FR" sz="1800" dirty="0"/>
          </a:p>
          <a:p>
            <a:pPr>
              <a:lnSpc>
                <a:spcPct val="150000"/>
              </a:lnSpc>
            </a:pPr>
            <a:r>
              <a:rPr lang="fr-FR" sz="1800" dirty="0"/>
              <a:t>Il peut être un laboratoire étranger mais dans le cadre d’une </a:t>
            </a:r>
            <a:r>
              <a:rPr lang="fr-FR" sz="1800" b="1" dirty="0"/>
              <a:t>cotutelle avec un </a:t>
            </a:r>
          </a:p>
          <a:p>
            <a:pPr marL="114300" indent="0" algn="just">
              <a:buClrTx/>
              <a:buNone/>
            </a:pPr>
            <a:r>
              <a:rPr lang="fr-FR" sz="1800" b="1" dirty="0"/>
              <a:t>établissement français</a:t>
            </a:r>
            <a:r>
              <a:rPr lang="fr-FR" sz="1800" dirty="0"/>
              <a:t>.</a:t>
            </a:r>
          </a:p>
          <a:p>
            <a:pPr marL="114300" indent="0" algn="just">
              <a:buClrTx/>
              <a:buNone/>
            </a:pPr>
            <a:r>
              <a:rPr lang="fr-FR" dirty="0"/>
              <a:t> </a:t>
            </a:r>
          </a:p>
          <a:p>
            <a:pPr marL="114300" indent="0" algn="just">
              <a:buClrTx/>
              <a:buNone/>
            </a:pPr>
            <a:endParaRPr lang="fr-FR" b="1" dirty="0"/>
          </a:p>
          <a:p>
            <a:pPr marL="114300" indent="0" algn="just">
              <a:buClrTx/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78151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F66244-E56B-6D35-81C6-05B99ACD6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Montage du dossier à soumettre à l’ANRT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1BAC15-6D4A-BC7B-49E1-0636928D4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652929"/>
            <a:ext cx="7886700" cy="4004670"/>
          </a:xfrm>
        </p:spPr>
        <p:txBody>
          <a:bodyPr vert="horz" lIns="9000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endParaRPr lang="fr-FR" dirty="0"/>
          </a:p>
          <a:p>
            <a:r>
              <a:rPr lang="fr-FR" dirty="0"/>
              <a:t> Le dossier de candidature comprend : </a:t>
            </a:r>
          </a:p>
          <a:p>
            <a:pPr lvl="1"/>
            <a:r>
              <a:rPr lang="fr-FR" dirty="0"/>
              <a:t>1 lettre d’engagement de l’entreprise</a:t>
            </a:r>
          </a:p>
          <a:p>
            <a:pPr lvl="1"/>
            <a:r>
              <a:rPr lang="fr-FR" dirty="0"/>
              <a:t>1 lettre d’engagement du laboratoire</a:t>
            </a:r>
          </a:p>
          <a:p>
            <a:pPr lvl="1"/>
            <a:r>
              <a:rPr lang="fr-FR" dirty="0"/>
              <a:t>1 lettre d’engagement de l’école doctorale </a:t>
            </a:r>
          </a:p>
          <a:p>
            <a:pPr lvl="1"/>
            <a:r>
              <a:rPr lang="fr-FR" sz="1400" dirty="0">
                <a:latin typeface="Arial"/>
                <a:cs typeface="Arial"/>
              </a:rPr>
              <a:t>Le sujet de la recherche</a:t>
            </a:r>
          </a:p>
          <a:p>
            <a:pPr lvl="1"/>
            <a:r>
              <a:rPr lang="fr-FR" dirty="0"/>
              <a:t>CV et lettre de motivation du ou de la candidate </a:t>
            </a:r>
          </a:p>
          <a:p>
            <a:pPr lvl="1"/>
            <a:r>
              <a:rPr lang="fr-FR" sz="1400" dirty="0">
                <a:latin typeface="Arial"/>
                <a:cs typeface="Arial"/>
              </a:rPr>
              <a:t>Relevé de notes comptant pour l’obtention du grade de Master </a:t>
            </a:r>
          </a:p>
          <a:p>
            <a:pPr lvl="1"/>
            <a:r>
              <a:rPr lang="fr-FR" sz="1400" dirty="0">
                <a:latin typeface="Arial"/>
                <a:cs typeface="Arial"/>
              </a:rPr>
              <a:t>Diplôme de Master </a:t>
            </a:r>
          </a:p>
          <a:p>
            <a:pPr lvl="1"/>
            <a:r>
              <a:rPr lang="fr-FR" sz="1400" dirty="0">
                <a:latin typeface="Arial"/>
                <a:cs typeface="Arial"/>
              </a:rPr>
              <a:t>Présentation de l’entreprise et CV de l’encadrant </a:t>
            </a:r>
          </a:p>
          <a:p>
            <a:pPr lvl="1"/>
            <a:r>
              <a:rPr lang="fr-FR" sz="1400" dirty="0">
                <a:latin typeface="Arial"/>
                <a:cs typeface="Arial"/>
              </a:rPr>
              <a:t>Présentation du laboratoire et CV du directeur de thèse principal</a:t>
            </a:r>
          </a:p>
          <a:p>
            <a:pPr marL="342900" lvl="1" indent="0">
              <a:buNone/>
            </a:pPr>
            <a:endParaRPr lang="fr-FR" sz="14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fr-FR" dirty="0"/>
              <a:t>Le dossier est constitué avec l’aide de l’encadrant et déposé par l’entreprise sur le portail de l’ANRT consacré aux CIFRE (</a:t>
            </a:r>
            <a:r>
              <a:rPr lang="fr-FR" sz="1800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Plateforme CIFRE ANRT</a:t>
            </a:r>
            <a:r>
              <a:rPr lang="fr-FR" sz="1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).</a:t>
            </a:r>
            <a:endParaRPr lang="fr-FR" b="1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767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0CEF7C-D788-EA4F-212D-2C19DCB6D2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1BE912-D8D1-8B0D-3E95-1969D724C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00" y="0"/>
            <a:ext cx="9144900" cy="648000"/>
          </a:xfrm>
        </p:spPr>
        <p:txBody>
          <a:bodyPr>
            <a:normAutofit fontScale="90000"/>
          </a:bodyPr>
          <a:lstStyle/>
          <a:p>
            <a:r>
              <a:rPr lang="fr-FR" dirty="0"/>
              <a:t>Evaluation des candidatures</a:t>
            </a:r>
          </a:p>
        </p:txBody>
      </p:sp>
      <p:sp>
        <p:nvSpPr>
          <p:cNvPr id="4" name="Google Shape;546;p65">
            <a:extLst>
              <a:ext uri="{FF2B5EF4-FFF2-40B4-BE49-F238E27FC236}">
                <a16:creationId xmlns:a16="http://schemas.microsoft.com/office/drawing/2014/main" id="{7D2A0C58-5A36-5440-9110-F81CF8B54179}"/>
              </a:ext>
            </a:extLst>
          </p:cNvPr>
          <p:cNvSpPr txBox="1">
            <a:spLocks/>
          </p:cNvSpPr>
          <p:nvPr/>
        </p:nvSpPr>
        <p:spPr>
          <a:xfrm>
            <a:off x="383176" y="929149"/>
            <a:ext cx="8244629" cy="348174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FontTx/>
              <a:buBlip>
                <a:blip r:embed="rId3"/>
              </a:buBlip>
              <a:defRPr sz="1725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Wingdings" pitchFamily="2" charset="2"/>
              <a:buChar char="§"/>
              <a:defRPr sz="1425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Tx/>
              <a:buBlip>
                <a:blip r:embed="rId4"/>
              </a:buBlip>
              <a:defRPr sz="1275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Tx/>
              <a:buBlip>
                <a:blip r:embed="rId5"/>
              </a:buBlip>
              <a:defRPr sz="1125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Tx/>
              <a:buBlip>
                <a:blip r:embed="rId6"/>
              </a:buBlip>
              <a:defRPr sz="975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just">
              <a:buClrTx/>
              <a:buNone/>
            </a:pPr>
            <a:endParaRPr lang="fr-FR" dirty="0"/>
          </a:p>
        </p:txBody>
      </p:sp>
      <p:sp>
        <p:nvSpPr>
          <p:cNvPr id="8" name="Google Shape;623;p73">
            <a:extLst>
              <a:ext uri="{FF2B5EF4-FFF2-40B4-BE49-F238E27FC236}">
                <a16:creationId xmlns:a16="http://schemas.microsoft.com/office/drawing/2014/main" id="{5F984C15-FF0F-0026-A224-0DC204B3A955}"/>
              </a:ext>
            </a:extLst>
          </p:cNvPr>
          <p:cNvSpPr txBox="1">
            <a:spLocks/>
          </p:cNvSpPr>
          <p:nvPr/>
        </p:nvSpPr>
        <p:spPr>
          <a:xfrm>
            <a:off x="1241670" y="2660468"/>
            <a:ext cx="2486100" cy="10697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Blip>
                <a:blip r:embed="rId3"/>
              </a:buBlip>
              <a:defRPr sz="1725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7"/>
              </a:buBlip>
              <a:defRPr sz="1575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4"/>
              </a:buBlip>
              <a:defRPr sz="1425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5"/>
              </a:buBlip>
              <a:defRPr sz="1275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6"/>
              </a:buBlip>
              <a:defRPr sz="1125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Tx/>
              <a:buNone/>
            </a:pPr>
            <a:endParaRPr lang="fr-FR" dirty="0"/>
          </a:p>
        </p:txBody>
      </p:sp>
      <p:sp>
        <p:nvSpPr>
          <p:cNvPr id="23" name="Google Shape;621;p73">
            <a:extLst>
              <a:ext uri="{FF2B5EF4-FFF2-40B4-BE49-F238E27FC236}">
                <a16:creationId xmlns:a16="http://schemas.microsoft.com/office/drawing/2014/main" id="{8FCE3A7B-36FE-D660-D2E3-3FF1B89077AE}"/>
              </a:ext>
            </a:extLst>
          </p:cNvPr>
          <p:cNvSpPr txBox="1">
            <a:spLocks/>
          </p:cNvSpPr>
          <p:nvPr/>
        </p:nvSpPr>
        <p:spPr>
          <a:xfrm>
            <a:off x="4825688" y="2571750"/>
            <a:ext cx="2820511" cy="147146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88" b="0" i="0" u="none" strike="noStrike" cap="none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fr-FR" sz="1730" kern="1200" dirty="0">
              <a:solidFill>
                <a:schemeClr val="bg2">
                  <a:lumMod val="25000"/>
                </a:schemeClr>
              </a:solidFill>
              <a:ea typeface="+mn-ea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D20E1768-3DFC-2428-6020-CA538D2070C6}"/>
              </a:ext>
            </a:extLst>
          </p:cNvPr>
          <p:cNvSpPr txBox="1"/>
          <p:nvPr/>
        </p:nvSpPr>
        <p:spPr>
          <a:xfrm>
            <a:off x="579786" y="1036401"/>
            <a:ext cx="7983528" cy="32481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endParaRPr lang="fr-FR" sz="1600" dirty="0"/>
          </a:p>
          <a:p>
            <a:pPr marL="171450" lvl="6" indent="-171450" algn="just" defTabSz="685800">
              <a:lnSpc>
                <a:spcPct val="150000"/>
              </a:lnSpc>
              <a:spcBef>
                <a:spcPts val="750"/>
              </a:spcBef>
              <a:buBlip>
                <a:blip r:embed="rId3"/>
              </a:buBlip>
            </a:pPr>
            <a:r>
              <a:rPr lang="fr-FR" sz="1600" dirty="0"/>
              <a:t>L'instruction a lieu tout au long de l'année. La date d'effet de la </a:t>
            </a:r>
            <a:r>
              <a:rPr lang="fr-FR" sz="1600" dirty="0" err="1"/>
              <a:t>Cifre</a:t>
            </a:r>
            <a:r>
              <a:rPr lang="fr-FR" sz="1600" dirty="0"/>
              <a:t> intervient au mieux le 15 du mois suivant la date du Comité d'Évaluation et de Suivi, en tenant compte des souhaits de l'entreprise. </a:t>
            </a:r>
          </a:p>
          <a:p>
            <a:pPr lvl="6" algn="just" defTabSz="685800">
              <a:lnSpc>
                <a:spcPct val="150000"/>
              </a:lnSpc>
              <a:spcBef>
                <a:spcPts val="750"/>
              </a:spcBef>
            </a:pPr>
            <a:endParaRPr lang="fr-FR" sz="1600" dirty="0"/>
          </a:p>
          <a:p>
            <a:pPr marL="171450" lvl="6" indent="-171450" algn="just" defTabSz="685800">
              <a:lnSpc>
                <a:spcPct val="150000"/>
              </a:lnSpc>
              <a:spcBef>
                <a:spcPts val="750"/>
              </a:spcBef>
              <a:buBlip>
                <a:blip r:embed="rId3"/>
              </a:buBlip>
            </a:pPr>
            <a:r>
              <a:rPr lang="fr-FR" sz="1600" dirty="0"/>
              <a:t>Le Comité d'évaluation et de suivi (CES) se réunit une fois par mois. Il instruit et sélectionne les dossiers.</a:t>
            </a:r>
          </a:p>
          <a:p>
            <a:pPr lvl="6" algn="just" defTabSz="685800">
              <a:lnSpc>
                <a:spcPct val="150000"/>
              </a:lnSpc>
              <a:spcBef>
                <a:spcPts val="750"/>
              </a:spcBef>
            </a:pPr>
            <a:endParaRPr lang="fr-FR" kern="12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794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Evaluation des candidatures</a:t>
            </a:r>
          </a:p>
        </p:txBody>
      </p:sp>
      <p:sp>
        <p:nvSpPr>
          <p:cNvPr id="4" name="Google Shape;546;p65"/>
          <p:cNvSpPr txBox="1">
            <a:spLocks/>
          </p:cNvSpPr>
          <p:nvPr/>
        </p:nvSpPr>
        <p:spPr>
          <a:xfrm>
            <a:off x="383176" y="929149"/>
            <a:ext cx="8244629" cy="348174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FontTx/>
              <a:buBlip>
                <a:blip r:embed="rId3"/>
              </a:buBlip>
              <a:defRPr sz="1725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Wingdings" pitchFamily="2" charset="2"/>
              <a:buChar char="§"/>
              <a:defRPr sz="1425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Tx/>
              <a:buBlip>
                <a:blip r:embed="rId4"/>
              </a:buBlip>
              <a:defRPr sz="1275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Tx/>
              <a:buBlip>
                <a:blip r:embed="rId5"/>
              </a:buBlip>
              <a:defRPr sz="1125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Tx/>
              <a:buBlip>
                <a:blip r:embed="rId6"/>
              </a:buBlip>
              <a:defRPr sz="975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just">
              <a:buClrTx/>
              <a:buNone/>
            </a:pPr>
            <a:endParaRPr lang="fr-FR" dirty="0"/>
          </a:p>
        </p:txBody>
      </p:sp>
      <p:sp>
        <p:nvSpPr>
          <p:cNvPr id="8" name="Google Shape;623;p73"/>
          <p:cNvSpPr txBox="1">
            <a:spLocks/>
          </p:cNvSpPr>
          <p:nvPr/>
        </p:nvSpPr>
        <p:spPr>
          <a:xfrm>
            <a:off x="1241670" y="2660468"/>
            <a:ext cx="2486100" cy="10697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Blip>
                <a:blip r:embed="rId3"/>
              </a:buBlip>
              <a:defRPr sz="1725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7"/>
              </a:buBlip>
              <a:defRPr sz="1575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4"/>
              </a:buBlip>
              <a:defRPr sz="1425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5"/>
              </a:buBlip>
              <a:defRPr sz="1275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6"/>
              </a:buBlip>
              <a:defRPr sz="1125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Tx/>
              <a:buNone/>
            </a:pPr>
            <a:endParaRPr lang="fr-FR" dirty="0"/>
          </a:p>
        </p:txBody>
      </p:sp>
      <p:sp>
        <p:nvSpPr>
          <p:cNvPr id="23" name="Google Shape;621;p73"/>
          <p:cNvSpPr txBox="1">
            <a:spLocks/>
          </p:cNvSpPr>
          <p:nvPr/>
        </p:nvSpPr>
        <p:spPr>
          <a:xfrm>
            <a:off x="4825688" y="2571750"/>
            <a:ext cx="2820511" cy="147146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88" b="0" i="0" u="none" strike="noStrike" cap="none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fr-FR" sz="1730" kern="1200" dirty="0">
              <a:solidFill>
                <a:schemeClr val="bg2">
                  <a:lumMod val="25000"/>
                </a:schemeClr>
              </a:solidFill>
              <a:ea typeface="+mn-ea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DA5D1A8A-1E8E-4CBF-7F0A-9F47E82EE836}"/>
              </a:ext>
            </a:extLst>
          </p:cNvPr>
          <p:cNvSpPr txBox="1"/>
          <p:nvPr/>
        </p:nvSpPr>
        <p:spPr>
          <a:xfrm>
            <a:off x="708036" y="732609"/>
            <a:ext cx="7594908" cy="4130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endParaRPr lang="fr-FR" dirty="0"/>
          </a:p>
          <a:p>
            <a:pPr lvl="0" algn="just"/>
            <a:r>
              <a:rPr lang="fr-FR" kern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 CES évalue le dossier selon 2 expertises </a:t>
            </a:r>
            <a:r>
              <a:rPr lang="fr-FR" dirty="0"/>
              <a:t>(</a:t>
            </a:r>
            <a:r>
              <a:rPr lang="fr-FR" b="1" dirty="0"/>
              <a:t>délai d'instruction actuel d'environ 3 à 6 mois</a:t>
            </a:r>
            <a:r>
              <a:rPr lang="fr-FR" dirty="0"/>
              <a:t>) </a:t>
            </a:r>
            <a:r>
              <a:rPr lang="fr-FR" kern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lvl="0" algn="just"/>
            <a:endParaRPr lang="fr-FR" kern="12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indent="-171450" algn="just" defTabSz="685800">
              <a:lnSpc>
                <a:spcPct val="150000"/>
              </a:lnSpc>
              <a:spcBef>
                <a:spcPts val="750"/>
              </a:spcBef>
              <a:buBlip>
                <a:blip r:embed="rId3"/>
              </a:buBlip>
            </a:pPr>
            <a:r>
              <a:rPr lang="fr-FR" b="1" kern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Socio-économique, </a:t>
            </a:r>
            <a:r>
              <a:rPr lang="fr-FR" kern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confiée au délégué régional académique à la recherche et à l’innovation de la  région d’exercice de la structure d’embauche, qui prend en compte la solidité financière de l’entreprise, l’implication dans le projet de recherche, la capacité à accompagner la formation scientifique du candidat.</a:t>
            </a:r>
          </a:p>
          <a:p>
            <a:pPr algn="just" defTabSz="685800">
              <a:lnSpc>
                <a:spcPct val="150000"/>
              </a:lnSpc>
              <a:spcBef>
                <a:spcPts val="750"/>
              </a:spcBef>
            </a:pPr>
            <a:endParaRPr lang="fr-FR" kern="12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6" indent="-171450" algn="just" defTabSz="685800">
              <a:lnSpc>
                <a:spcPct val="150000"/>
              </a:lnSpc>
              <a:spcBef>
                <a:spcPts val="750"/>
              </a:spcBef>
              <a:buBlip>
                <a:blip r:embed="rId3"/>
              </a:buBlip>
            </a:pPr>
            <a:r>
              <a:rPr lang="fr-FR" b="1" kern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Scientifique, </a:t>
            </a:r>
            <a:r>
              <a:rPr lang="fr-FR" kern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réalisée par un chercheur du monde académique qui évalue : la qualité scientifique du sujet de recherche ; l’engagement de la structure d’embauche vis-à-vis du candidat et du projet de recherche ; l’adéquation du laboratoire ; l’adéquation du profil du candidat.</a:t>
            </a:r>
          </a:p>
        </p:txBody>
      </p:sp>
    </p:spTree>
    <p:extLst>
      <p:ext uri="{BB962C8B-B14F-4D97-AF65-F5344CB8AC3E}">
        <p14:creationId xmlns:p14="http://schemas.microsoft.com/office/powerpoint/2010/main" val="12445258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75513B-D6BD-C594-D96A-063E8FB5F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Contractualisation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08E794B-5E68-2FCF-D95F-4BAB45CBE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47468"/>
            <a:ext cx="7886700" cy="3621014"/>
          </a:xfrm>
        </p:spPr>
        <p:txBody>
          <a:bodyPr>
            <a:normAutofit fontScale="92500"/>
          </a:bodyPr>
          <a:lstStyle/>
          <a:p>
            <a:pPr algn="just"/>
            <a:r>
              <a:rPr lang="fr-FR" sz="1400" b="1" dirty="0"/>
              <a:t>L'ANRT </a:t>
            </a:r>
            <a:r>
              <a:rPr lang="fr-FR" sz="1400" dirty="0"/>
              <a:t>contracte avec l'entreprise une </a:t>
            </a:r>
            <a:r>
              <a:rPr lang="fr-FR" sz="1400" b="1" dirty="0"/>
              <a:t>Convention Industrielle de Formation par la Recherche </a:t>
            </a:r>
            <a:r>
              <a:rPr lang="fr-FR" sz="1400" dirty="0"/>
              <a:t>(</a:t>
            </a:r>
            <a:r>
              <a:rPr lang="fr-FR" sz="1400" dirty="0" err="1"/>
              <a:t>Cifre</a:t>
            </a:r>
            <a:r>
              <a:rPr lang="fr-FR" sz="1400" dirty="0"/>
              <a:t>) sur la base de laquelle une subvention est versée à l'entreprise. La subvention annuelle est de 14 000 € (non assujettie à la TVA) pendant 3 ans. </a:t>
            </a:r>
          </a:p>
          <a:p>
            <a:pPr lvl="1" algn="just"/>
            <a:r>
              <a:rPr lang="fr-FR" sz="1100" dirty="0"/>
              <a:t>A cette subvention peut s'ajouter le crédit d'impôt recherche (CIR)  (+ d’informations : </a:t>
            </a:r>
            <a:r>
              <a:rPr lang="fr-FR" sz="1100" dirty="0">
                <a:hlinkClick r:id="rId2"/>
              </a:rPr>
              <a:t>Le crédit d'impôt recherche</a:t>
            </a:r>
            <a:r>
              <a:rPr lang="fr-FR" sz="1100" dirty="0"/>
              <a:t>)</a:t>
            </a:r>
          </a:p>
          <a:p>
            <a:pPr marL="342900" lvl="1" indent="0" algn="just">
              <a:buNone/>
            </a:pPr>
            <a:endParaRPr lang="fr-FR" sz="1100" dirty="0"/>
          </a:p>
          <a:p>
            <a:pPr algn="just"/>
            <a:r>
              <a:rPr lang="fr-FR" sz="1400" b="1" dirty="0"/>
              <a:t>L'entreprise et le laboratoire</a:t>
            </a:r>
            <a:r>
              <a:rPr lang="fr-FR" sz="1400" dirty="0"/>
              <a:t> établissent, </a:t>
            </a:r>
            <a:r>
              <a:rPr lang="fr-FR" sz="1400" b="1" dirty="0"/>
              <a:t>au plus tard dans les six mois </a:t>
            </a:r>
            <a:r>
              <a:rPr lang="fr-FR" sz="1400" dirty="0"/>
              <a:t>qui suivent l’attribution de la subvention, un </a:t>
            </a:r>
            <a:r>
              <a:rPr lang="fr-FR" sz="1400" b="1" dirty="0"/>
              <a:t>contrat de collaboration de recherche </a:t>
            </a:r>
            <a:r>
              <a:rPr lang="fr-FR" sz="1400" dirty="0"/>
              <a:t>qui régit :</a:t>
            </a:r>
          </a:p>
          <a:p>
            <a:pPr lvl="1" algn="just"/>
            <a:r>
              <a:rPr lang="fr-FR" sz="1400" dirty="0"/>
              <a:t>les conditions de déroulement du partenariat, notamment la méthodologie de recherche, </a:t>
            </a:r>
          </a:p>
          <a:p>
            <a:pPr lvl="1" algn="just"/>
            <a:r>
              <a:rPr lang="fr-FR" sz="1400" dirty="0"/>
              <a:t>la répartition du temps de présence du ou de la doctorante dans l’entreprise et au laboratoire, </a:t>
            </a:r>
          </a:p>
          <a:p>
            <a:pPr lvl="1" algn="just"/>
            <a:r>
              <a:rPr lang="fr-FR" sz="1400" dirty="0"/>
              <a:t>le financement par l’entreprise des coûts supportés par le laboratoire, </a:t>
            </a:r>
          </a:p>
          <a:p>
            <a:pPr lvl="1" algn="just"/>
            <a:r>
              <a:rPr lang="fr-FR" sz="1400" dirty="0"/>
              <a:t>les modalités de partage de la propriété intellectuelle,</a:t>
            </a:r>
          </a:p>
          <a:p>
            <a:pPr lvl="1" algn="just"/>
            <a:r>
              <a:rPr lang="fr-FR" sz="1400" dirty="0"/>
              <a:t>la confidentialité, les publications</a:t>
            </a:r>
          </a:p>
          <a:p>
            <a:pPr marL="342900" lvl="1" indent="0" algn="just">
              <a:buNone/>
            </a:pPr>
            <a:endParaRPr lang="fr-FR" sz="1400" dirty="0"/>
          </a:p>
          <a:p>
            <a:pPr algn="just"/>
            <a:r>
              <a:rPr lang="fr-FR" sz="1400" dirty="0"/>
              <a:t>Un rapport d'activité annuel, signé de l'entreprise, du laboratoire et du doctorant, est remis à l'ANRT.</a:t>
            </a:r>
          </a:p>
          <a:p>
            <a:pPr marL="0" indent="0">
              <a:buNone/>
            </a:pPr>
            <a:endParaRPr lang="fr-FR" sz="1330" dirty="0"/>
          </a:p>
          <a:p>
            <a:pPr lvl="1"/>
            <a:endParaRPr lang="fr-FR" sz="1030" dirty="0"/>
          </a:p>
          <a:p>
            <a:pPr lvl="1"/>
            <a:endParaRPr lang="fr-FR" sz="1030" dirty="0"/>
          </a:p>
        </p:txBody>
      </p:sp>
    </p:spTree>
    <p:extLst>
      <p:ext uri="{BB962C8B-B14F-4D97-AF65-F5344CB8AC3E}">
        <p14:creationId xmlns:p14="http://schemas.microsoft.com/office/powerpoint/2010/main" val="1235902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C29F76-F20E-0B76-0ADA-5C44641D7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1900" dirty="0"/>
              <a:t>Contractualisation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F2B316A-2C95-F87D-7094-B88D9D0C08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953" y="821293"/>
            <a:ext cx="8000093" cy="3692501"/>
          </a:xfrm>
        </p:spPr>
        <p:txBody>
          <a:bodyPr>
            <a:noAutofit/>
          </a:bodyPr>
          <a:lstStyle/>
          <a:p>
            <a:pPr marL="0" lvl="0" indent="0" algn="just">
              <a:lnSpc>
                <a:spcPct val="120000"/>
              </a:lnSpc>
              <a:buClr>
                <a:srgbClr val="000000"/>
              </a:buClr>
              <a:buNone/>
            </a:pPr>
            <a:r>
              <a:rPr lang="fr-FR" sz="1400" b="1" dirty="0">
                <a:sym typeface="Arial"/>
              </a:rPr>
              <a:t>Il y a donc </a:t>
            </a:r>
            <a:r>
              <a:rPr lang="fr-FR" sz="1400" b="1" u="sng" dirty="0">
                <a:sym typeface="Arial"/>
              </a:rPr>
              <a:t>deux conventions différentes </a:t>
            </a:r>
          </a:p>
          <a:p>
            <a:pPr marL="0" lvl="0" indent="0" algn="just">
              <a:lnSpc>
                <a:spcPct val="120000"/>
              </a:lnSpc>
              <a:buClr>
                <a:srgbClr val="000000"/>
              </a:buClr>
              <a:buNone/>
            </a:pPr>
            <a:endParaRPr lang="fr-FR" sz="1400" b="1" u="sng" dirty="0">
              <a:sym typeface="Arial"/>
            </a:endParaRPr>
          </a:p>
          <a:p>
            <a:pPr lvl="0" algn="just">
              <a:lnSpc>
                <a:spcPct val="120000"/>
              </a:lnSpc>
              <a:buClr>
                <a:srgbClr val="000000"/>
              </a:buClr>
            </a:pPr>
            <a:r>
              <a:rPr lang="fr-FR" sz="1400" b="1" dirty="0">
                <a:sym typeface="Arial"/>
              </a:rPr>
              <a:t>Convention ANRT/entreprise</a:t>
            </a:r>
            <a:r>
              <a:rPr lang="fr-FR" sz="1400" dirty="0">
                <a:sym typeface="Arial"/>
              </a:rPr>
              <a:t>:</a:t>
            </a:r>
          </a:p>
          <a:p>
            <a:pPr lvl="1" algn="just">
              <a:lnSpc>
                <a:spcPct val="120000"/>
              </a:lnSpc>
            </a:pPr>
            <a:r>
              <a:rPr lang="fr-FR" sz="1400" dirty="0"/>
              <a:t>Concerne l'aide financière accordée à l’entreprise pour recruter </a:t>
            </a:r>
            <a:r>
              <a:rPr lang="fr-FR" sz="1400" dirty="0" err="1"/>
              <a:t>le·la</a:t>
            </a:r>
            <a:r>
              <a:rPr lang="fr-FR" sz="1400" dirty="0"/>
              <a:t> </a:t>
            </a:r>
            <a:r>
              <a:rPr lang="fr-FR" sz="1400" dirty="0" err="1"/>
              <a:t>doctorant·e</a:t>
            </a:r>
            <a:r>
              <a:rPr lang="fr-FR" sz="1400" dirty="0"/>
              <a:t>;</a:t>
            </a:r>
          </a:p>
          <a:p>
            <a:pPr lvl="1" algn="just">
              <a:lnSpc>
                <a:spcPct val="120000"/>
              </a:lnSpc>
            </a:pPr>
            <a:r>
              <a:rPr lang="fr-FR" sz="1400" dirty="0"/>
              <a:t>Gérée par l'ANRT au nom du MESR.</a:t>
            </a:r>
          </a:p>
          <a:p>
            <a:pPr algn="just">
              <a:lnSpc>
                <a:spcPct val="120000"/>
              </a:lnSpc>
              <a:buClr>
                <a:srgbClr val="000000"/>
              </a:buClr>
            </a:pPr>
            <a:r>
              <a:rPr lang="fr-FR" sz="1400" b="1" dirty="0"/>
              <a:t>Contrat de collaboration société/laboratoire de recherche/ </a:t>
            </a:r>
            <a:r>
              <a:rPr lang="fr-FR" sz="1400" b="1" dirty="0" err="1"/>
              <a:t>doctorant⸱e</a:t>
            </a:r>
            <a:r>
              <a:rPr lang="fr-FR" sz="1400" b="1" dirty="0"/>
              <a:t> </a:t>
            </a:r>
            <a:r>
              <a:rPr lang="fr-FR" sz="1400" dirty="0"/>
              <a:t>:</a:t>
            </a:r>
          </a:p>
          <a:p>
            <a:pPr lvl="1" algn="just">
              <a:lnSpc>
                <a:spcPct val="120000"/>
              </a:lnSpc>
            </a:pPr>
            <a:r>
              <a:rPr lang="fr-FR" sz="1400" dirty="0"/>
              <a:t>Définit les modalités de collaboration pour l'encadrement </a:t>
            </a:r>
            <a:r>
              <a:rPr lang="fr-FR" sz="1400" dirty="0" err="1"/>
              <a:t>du·de</a:t>
            </a:r>
            <a:r>
              <a:rPr lang="fr-FR" sz="1400" dirty="0"/>
              <a:t> la </a:t>
            </a:r>
            <a:r>
              <a:rPr lang="fr-FR" sz="1400" dirty="0" err="1"/>
              <a:t>doctorant·e</a:t>
            </a:r>
            <a:r>
              <a:rPr lang="fr-FR" sz="1400" dirty="0"/>
              <a:t> et la conduite des travaux de recherche;</a:t>
            </a:r>
          </a:p>
          <a:p>
            <a:pPr lvl="1" algn="just">
              <a:lnSpc>
                <a:spcPct val="120000"/>
              </a:lnSpc>
            </a:pPr>
            <a:r>
              <a:rPr lang="fr-FR" sz="1400" dirty="0"/>
              <a:t>N'implique pas l'ANRT.</a:t>
            </a:r>
          </a:p>
          <a:p>
            <a:pPr algn="just">
              <a:lnSpc>
                <a:spcPct val="120000"/>
              </a:lnSpc>
              <a:buClr>
                <a:srgbClr val="000000"/>
              </a:buClr>
            </a:pPr>
            <a:r>
              <a:rPr lang="fr-FR" sz="1400" dirty="0"/>
              <a:t>La 1ere convention régit le financement du dispositif CIFRE, tandis que la 2eme organise la collaboration scientifique entre la société et le laboratoire académique pour la réalisation de la thèse.</a:t>
            </a:r>
          </a:p>
        </p:txBody>
      </p:sp>
    </p:spTree>
    <p:extLst>
      <p:ext uri="{BB962C8B-B14F-4D97-AF65-F5344CB8AC3E}">
        <p14:creationId xmlns:p14="http://schemas.microsoft.com/office/powerpoint/2010/main" val="41910534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521656-4CCA-85BF-4356-72A66E862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Le montage du contrat de collaboration au SAAP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16A6E95-4132-B968-3065-1C1068B08F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789" y="821335"/>
            <a:ext cx="7886700" cy="377160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fr-FR" sz="1300" b="1" dirty="0">
                <a:solidFill>
                  <a:schemeClr val="bg2">
                    <a:lumMod val="10000"/>
                  </a:schemeClr>
                </a:solidFill>
              </a:rPr>
              <a:t>Afin que le SAAP puisse vous aider au mieux pour négocier le contrat de collaboration (propriété intellectuelle, budget etc.) nous vous invitons à </a:t>
            </a:r>
            <a:r>
              <a:rPr lang="fr-FR" sz="1300" b="1" u="sng" dirty="0">
                <a:solidFill>
                  <a:schemeClr val="bg2">
                    <a:lumMod val="10000"/>
                  </a:schemeClr>
                </a:solidFill>
              </a:rPr>
              <a:t>nous contacter dès le début de vos discussions avec une entreprise.</a:t>
            </a:r>
          </a:p>
          <a:p>
            <a:pPr marL="0" indent="0" algn="just">
              <a:buNone/>
            </a:pPr>
            <a:endParaRPr lang="fr-FR" sz="1300" dirty="0"/>
          </a:p>
          <a:p>
            <a:pPr algn="just"/>
            <a:r>
              <a:rPr lang="fr-FR" sz="1300" dirty="0"/>
              <a:t>Le ticket d’entrée de l’ENS est de </a:t>
            </a:r>
            <a:r>
              <a:rPr lang="fr-FR" sz="1300" b="1" dirty="0"/>
              <a:t>45k€</a:t>
            </a:r>
            <a:r>
              <a:rPr lang="fr-FR" sz="1300" dirty="0"/>
              <a:t> minimum pour 3 ans soit 15k€/an.</a:t>
            </a:r>
          </a:p>
          <a:p>
            <a:pPr marL="0" indent="0" algn="just">
              <a:buNone/>
            </a:pPr>
            <a:endParaRPr lang="fr-FR" sz="1300" dirty="0"/>
          </a:p>
          <a:p>
            <a:pPr algn="just"/>
            <a:r>
              <a:rPr lang="fr-FR" sz="1300" dirty="0"/>
              <a:t>Il faut définir le taux d’encadrement du.es </a:t>
            </a:r>
            <a:r>
              <a:rPr lang="fr-FR" sz="1300" dirty="0" err="1"/>
              <a:t>directeur.s</a:t>
            </a:r>
            <a:r>
              <a:rPr lang="fr-FR" sz="1300" dirty="0"/>
              <a:t> de thèse: c’est le temps que vont passer nos chercheurs à encadrer </a:t>
            </a:r>
            <a:r>
              <a:rPr lang="fr-FR" sz="1300" dirty="0" err="1"/>
              <a:t>le·la</a:t>
            </a:r>
            <a:r>
              <a:rPr lang="fr-FR" sz="1300" dirty="0"/>
              <a:t> </a:t>
            </a:r>
            <a:r>
              <a:rPr lang="fr-FR" sz="1300" dirty="0" err="1"/>
              <a:t>doctorant·e</a:t>
            </a:r>
            <a:r>
              <a:rPr lang="fr-FR" sz="1300" dirty="0"/>
              <a:t>.</a:t>
            </a:r>
          </a:p>
          <a:p>
            <a:pPr marL="0" indent="0" algn="just">
              <a:buNone/>
            </a:pPr>
            <a:endParaRPr lang="fr-FR" sz="1300" dirty="0"/>
          </a:p>
          <a:p>
            <a:pPr algn="just"/>
            <a:r>
              <a:rPr lang="fr-FR" sz="1300" dirty="0"/>
              <a:t>Le pourcentage d’accueil </a:t>
            </a:r>
            <a:r>
              <a:rPr lang="fr-FR" sz="1300" dirty="0" err="1"/>
              <a:t>du·de</a:t>
            </a:r>
            <a:r>
              <a:rPr lang="fr-FR" sz="1300" dirty="0"/>
              <a:t> la </a:t>
            </a:r>
            <a:r>
              <a:rPr lang="fr-FR" sz="1300" dirty="0" err="1"/>
              <a:t>doctorant·e</a:t>
            </a:r>
            <a:r>
              <a:rPr lang="fr-FR" sz="1300" dirty="0"/>
              <a:t> au laboratoire et à l’entreprise peut-être par exemple de 50% - 50%. Mais il arrive que les doctorant.es passent plus de temps dans l’entreprise (60-40 voire 70-30). </a:t>
            </a:r>
          </a:p>
          <a:p>
            <a:pPr marL="0" indent="0" algn="just">
              <a:buNone/>
            </a:pPr>
            <a:endParaRPr lang="fr-FR" sz="1300" dirty="0"/>
          </a:p>
          <a:p>
            <a:pPr algn="just"/>
            <a:r>
              <a:rPr lang="fr-FR" sz="1300" dirty="0"/>
              <a:t>Les négociations sur le contrat de collaboration peuvent commencer entre l’entreprise et le SAAP avant l’obtention par l’entreprise de la subvention ANRT. Cela permet de bénéficier de plus de temps.</a:t>
            </a:r>
          </a:p>
        </p:txBody>
      </p:sp>
    </p:spTree>
    <p:extLst>
      <p:ext uri="{BB962C8B-B14F-4D97-AF65-F5344CB8AC3E}">
        <p14:creationId xmlns:p14="http://schemas.microsoft.com/office/powerpoint/2010/main" val="1731879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EA8D5D-3853-196C-B525-1ABFE914F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Présentation du SAAP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2DEF68E-1E2E-F012-4E0D-4BE5869AF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895027"/>
            <a:ext cx="7886700" cy="4149671"/>
          </a:xfrm>
        </p:spPr>
        <p:txBody>
          <a:bodyPr>
            <a:normAutofit lnSpcReduction="10000"/>
          </a:bodyPr>
          <a:lstStyle/>
          <a:p>
            <a:r>
              <a:rPr lang="fr-FR" b="1" dirty="0"/>
              <a:t> Créé en 2023, lancé officiellement début 2024, porté par l’ENS-PSL</a:t>
            </a:r>
          </a:p>
          <a:p>
            <a:r>
              <a:rPr lang="fr-FR" b="1" dirty="0"/>
              <a:t> Un service mutualisé de l’Université PSL </a:t>
            </a:r>
          </a:p>
          <a:p>
            <a:pPr lvl="1"/>
            <a:r>
              <a:rPr lang="fr-FR" dirty="0"/>
              <a:t>Accompagne les chercheurs et chercheuses des établissements-composantes et partenaires : l’ENS, l’EPHE, l’Ecole des Chartes, Dauphine, l’Observatoire, l’ESPCI, Mines Paris, et Chimie ParisTech</a:t>
            </a:r>
          </a:p>
          <a:p>
            <a:pPr lvl="1"/>
            <a:r>
              <a:rPr lang="fr-FR" dirty="0"/>
              <a:t>En appui aux services de montage et valorisation de la recherche des établissements-composantes</a:t>
            </a:r>
          </a:p>
          <a:p>
            <a:r>
              <a:rPr lang="fr-FR" b="1" dirty="0"/>
              <a:t> Un pilier essentiel pour le montage des projets et la négociation des contrats  </a:t>
            </a:r>
          </a:p>
          <a:p>
            <a:pPr lvl="1"/>
            <a:r>
              <a:rPr lang="fr-FR" dirty="0"/>
              <a:t>Régionaux, nationaux, européens et internationaux (hors suivi financier) </a:t>
            </a:r>
            <a:endParaRPr lang="fr-FR" b="1" dirty="0"/>
          </a:p>
          <a:p>
            <a:pPr>
              <a:defRPr/>
            </a:pPr>
            <a:r>
              <a:rPr lang="fr-FR" b="1" dirty="0">
                <a:solidFill>
                  <a:srgbClr val="E7E6E6">
                    <a:lumMod val="25000"/>
                  </a:srgbClr>
                </a:solidFill>
              </a:rPr>
              <a:t> Localisation</a:t>
            </a:r>
            <a:endParaRPr lang="fr-FR" dirty="0">
              <a:solidFill>
                <a:srgbClr val="E7E6E6">
                  <a:lumMod val="25000"/>
                </a:srgbClr>
              </a:solidFill>
            </a:endParaRPr>
          </a:p>
          <a:p>
            <a:pPr lvl="1">
              <a:spcBef>
                <a:spcPts val="750"/>
              </a:spcBef>
              <a:buClr>
                <a:srgbClr val="0E0DB2"/>
              </a:buClr>
              <a:defRPr/>
            </a:pPr>
            <a:r>
              <a:rPr lang="fr-FR" dirty="0">
                <a:solidFill>
                  <a:srgbClr val="E7E6E6">
                    <a:lumMod val="25000"/>
                  </a:srgbClr>
                </a:solidFill>
              </a:rPr>
              <a:t>Hébergé à l’ENS : 29 rue d’Ulm, 3e étage, Paris 5</a:t>
            </a:r>
            <a:r>
              <a:rPr lang="fr-FR" baseline="30000" dirty="0">
                <a:solidFill>
                  <a:srgbClr val="E7E6E6">
                    <a:lumMod val="25000"/>
                  </a:srgbClr>
                </a:solidFill>
              </a:rPr>
              <a:t>e</a:t>
            </a:r>
            <a:endParaRPr lang="fr-FR" dirty="0">
              <a:solidFill>
                <a:srgbClr val="E7E6E6">
                  <a:lumMod val="25000"/>
                </a:srgbClr>
              </a:solidFill>
            </a:endParaRPr>
          </a:p>
          <a:p>
            <a:pPr>
              <a:defRPr/>
            </a:pPr>
            <a:r>
              <a:rPr lang="fr-FR" b="1" dirty="0">
                <a:solidFill>
                  <a:srgbClr val="E7E6E6">
                    <a:lumMod val="25000"/>
                  </a:srgbClr>
                </a:solidFill>
              </a:rPr>
              <a:t> Contact</a:t>
            </a:r>
            <a:endParaRPr lang="fr-FR" dirty="0">
              <a:solidFill>
                <a:srgbClr val="E7E6E6">
                  <a:lumMod val="25000"/>
                </a:srgbClr>
              </a:solidFill>
            </a:endParaRPr>
          </a:p>
          <a:p>
            <a:pPr lvl="1">
              <a:spcBef>
                <a:spcPts val="750"/>
              </a:spcBef>
              <a:buClr>
                <a:srgbClr val="0E0DB2"/>
              </a:buClr>
              <a:defRPr/>
            </a:pPr>
            <a:r>
              <a:rPr lang="fr-FR" dirty="0">
                <a:solidFill>
                  <a:srgbClr val="E7E6E6">
                    <a:lumMod val="25000"/>
                  </a:srgbClr>
                </a:solidFill>
              </a:rPr>
              <a:t>Email : saap@ens.psl.eu</a:t>
            </a:r>
            <a:endParaRPr lang="fr-FR" b="1" dirty="0">
              <a:solidFill>
                <a:srgbClr val="E7E6E6">
                  <a:lumMod val="25000"/>
                </a:srgbClr>
              </a:solidFill>
            </a:endParaRPr>
          </a:p>
          <a:p>
            <a:pPr marL="342900" lvl="1" indent="0">
              <a:spcBef>
                <a:spcPts val="750"/>
              </a:spcBef>
              <a:buClrTx/>
              <a:buNone/>
              <a:defRPr/>
            </a:pPr>
            <a:endParaRPr lang="fr-FR" b="1" dirty="0">
              <a:solidFill>
                <a:srgbClr val="E7E6E6">
                  <a:lumMod val="25000"/>
                </a:srgbClr>
              </a:solidFill>
            </a:endParaRPr>
          </a:p>
          <a:p>
            <a:pPr marL="342900" lvl="1" indent="0">
              <a:buNone/>
            </a:pP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3118119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43FD5F-7F77-1EC2-0A5D-EF6F1FC32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Le montage du contrat de collaboration au SAAP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CC49F00-F2E2-44AB-234F-6DD014918A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882557"/>
            <a:ext cx="7886700" cy="3661521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fr-FR" dirty="0"/>
              <a:t>Il est important de monter un budget avec le SAAP. Ce budget ne doit pas être partagé à l’entreprise, sauf si la négociation devient difficile. Il sert à évaluer les coûts supportés par le laboratoire dans le but de négocier une participation plus ou moins importante de l’entreprise. </a:t>
            </a:r>
          </a:p>
          <a:p>
            <a:pPr marL="0" indent="0" algn="just">
              <a:buNone/>
            </a:pPr>
            <a:endParaRPr lang="fr-FR" dirty="0"/>
          </a:p>
          <a:p>
            <a:pPr algn="just"/>
            <a:r>
              <a:rPr lang="fr-FR" dirty="0"/>
              <a:t> Ce budget est à monter avec les encadrants du laboratoire. Il comprend : </a:t>
            </a:r>
          </a:p>
          <a:p>
            <a:pPr lvl="1" algn="just"/>
            <a:r>
              <a:rPr lang="fr-FR" dirty="0"/>
              <a:t>Les frais d’environnement liés à l’activité de l’encadrant et du doctorant (80% du salaire)</a:t>
            </a:r>
          </a:p>
          <a:p>
            <a:pPr lvl="1" algn="just"/>
            <a:r>
              <a:rPr lang="fr-FR" dirty="0"/>
              <a:t>Les coûts d'équipement (achats supérieurs à 2 000€ l’unité)	</a:t>
            </a:r>
          </a:p>
          <a:p>
            <a:pPr lvl="1" algn="just"/>
            <a:r>
              <a:rPr lang="fr-FR" dirty="0"/>
              <a:t>Les consommables (achats inférieurs à 2 000€ l’unité)</a:t>
            </a:r>
          </a:p>
          <a:p>
            <a:pPr lvl="1" algn="just"/>
            <a:r>
              <a:rPr lang="fr-FR" dirty="0"/>
              <a:t>Les frais de voyages/conférences	</a:t>
            </a:r>
          </a:p>
          <a:p>
            <a:pPr lvl="1" algn="just"/>
            <a:r>
              <a:rPr lang="fr-FR" dirty="0"/>
              <a:t>Les frais de participation ou d’organisation de workshops	</a:t>
            </a:r>
          </a:p>
          <a:p>
            <a:pPr lvl="1" algn="just"/>
            <a:r>
              <a:rPr lang="fr-FR" dirty="0"/>
              <a:t>Les coûts de publication</a:t>
            </a:r>
          </a:p>
          <a:p>
            <a:pPr lvl="1" algn="just"/>
            <a:endParaRPr lang="fr-FR" dirty="0"/>
          </a:p>
          <a:p>
            <a:pPr marL="171450" marR="0" lvl="0" indent="-171450" algn="just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fr-FR" sz="1725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L’ENS prend 20% de frais de gestion sur le montant que verse l’entreprise.</a:t>
            </a:r>
          </a:p>
          <a:p>
            <a:pPr lvl="1" algn="just">
              <a:spcBef>
                <a:spcPts val="750"/>
              </a:spcBef>
              <a:buClrTx/>
              <a:defRPr/>
            </a:pPr>
            <a:r>
              <a:rPr lang="fr-FR" dirty="0">
                <a:solidFill>
                  <a:srgbClr val="E7E6E6">
                    <a:lumMod val="25000"/>
                  </a:srgbClr>
                </a:solidFill>
              </a:rPr>
              <a:t>L’ESPCI prend 20%</a:t>
            </a:r>
          </a:p>
          <a:p>
            <a:pPr lvl="1" algn="just">
              <a:spcBef>
                <a:spcPts val="750"/>
              </a:spcBef>
              <a:buClrTx/>
              <a:defRPr/>
            </a:pPr>
            <a:r>
              <a:rPr lang="fr-FR" dirty="0"/>
              <a:t>Dauphine prend entre 8 et 15% selon les laboratoires (DRJ ou CR2D)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440507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6855A4-FAD0-7E2F-3771-6EA16F245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Documents pratiques et liens utiles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BF9F151-194D-C8CF-A346-B18E0BA72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201" y="939998"/>
            <a:ext cx="8391597" cy="3263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/>
              <a:t>Démarches</a:t>
            </a:r>
          </a:p>
          <a:p>
            <a:r>
              <a:rPr lang="fr-FR" dirty="0"/>
              <a:t>Pour toutes questions à l’ANRT sur le dispositif contactez : </a:t>
            </a:r>
            <a:r>
              <a:rPr lang="fr-FR" dirty="0">
                <a:hlinkClick r:id="rId2"/>
              </a:rPr>
              <a:t>cifre@anrt.asso.fr </a:t>
            </a:r>
            <a:r>
              <a:rPr lang="fr-FR" dirty="0"/>
              <a:t> </a:t>
            </a:r>
          </a:p>
          <a:p>
            <a:r>
              <a:rPr lang="fr-FR" dirty="0"/>
              <a:t>Pour le montage administratif et financier contactez le SAAP : </a:t>
            </a:r>
            <a:r>
              <a:rPr lang="fr-FR" dirty="0">
                <a:hlinkClick r:id="rId3"/>
              </a:rPr>
              <a:t>saap@ens.psl.eu</a:t>
            </a:r>
            <a:r>
              <a:rPr lang="fr-FR" dirty="0"/>
              <a:t> </a:t>
            </a: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r>
              <a:rPr lang="fr-FR" b="1" dirty="0"/>
              <a:t>Fiches pratiques</a:t>
            </a:r>
          </a:p>
          <a:p>
            <a:r>
              <a:rPr lang="fr-FR" dirty="0"/>
              <a:t>Site du ministère pour information :</a:t>
            </a:r>
            <a:r>
              <a:rPr lang="fr-FR" b="1" dirty="0">
                <a:hlinkClick r:id="rId4"/>
              </a:rPr>
              <a:t>https://www.enseignementsup-recherche.gouv.fr/fr/les-cifre-46510</a:t>
            </a:r>
            <a:endParaRPr lang="fr-FR" b="1" dirty="0"/>
          </a:p>
          <a:p>
            <a:r>
              <a:rPr lang="fr-FR" dirty="0"/>
              <a:t>Site ANRT, </a:t>
            </a:r>
            <a:r>
              <a:rPr lang="fr-FR" sz="1400" dirty="0">
                <a:latin typeface="Arial"/>
                <a:cs typeface="Arial"/>
              </a:rPr>
              <a:t>une mine d’information pour vous aider</a:t>
            </a:r>
            <a:r>
              <a:rPr lang="fr-FR" dirty="0"/>
              <a:t> : </a:t>
            </a:r>
            <a:r>
              <a:rPr lang="fr-FR" sz="1600" dirty="0">
                <a:latin typeface="Arial"/>
                <a:cs typeface="Arial"/>
                <a:hlinkClick r:id="rId5"/>
              </a:rPr>
              <a:t>Dispositif CIFRE - site ANRT</a:t>
            </a:r>
            <a:endParaRPr lang="fr-FR" dirty="0"/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29434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8A1778-6D92-BD69-D934-B5BDF58112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591EF0-37C4-EF66-562B-75FEA307D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562" y="1791292"/>
            <a:ext cx="8054276" cy="1201290"/>
          </a:xfrm>
        </p:spPr>
        <p:txBody>
          <a:bodyPr>
            <a:normAutofit/>
          </a:bodyPr>
          <a:lstStyle/>
          <a:p>
            <a:r>
              <a:rPr lang="fr-FR" dirty="0"/>
              <a:t>Le dispositif COFRA</a:t>
            </a:r>
            <a:br>
              <a:rPr lang="fr-FR" dirty="0"/>
            </a:br>
            <a:r>
              <a:rPr lang="fr-FR" sz="1200" dirty="0"/>
              <a:t>Conventions de Formation par la Recherche en Administration</a:t>
            </a:r>
            <a:br>
              <a:rPr lang="fr-FR" sz="1200" dirty="0"/>
            </a:br>
            <a:br>
              <a:rPr lang="fr-FR" sz="1200" dirty="0"/>
            </a:br>
            <a:endParaRPr lang="fr-FR" sz="1200" dirty="0"/>
          </a:p>
        </p:txBody>
      </p:sp>
      <p:pic>
        <p:nvPicPr>
          <p:cNvPr id="5" name="Image 4" descr="Une image contenant Police, Graphique, symbole, logo&#10;&#10;Le contenu généré par l’IA peut être incorrect.">
            <a:extLst>
              <a:ext uri="{FF2B5EF4-FFF2-40B4-BE49-F238E27FC236}">
                <a16:creationId xmlns:a16="http://schemas.microsoft.com/office/drawing/2014/main" id="{A733DCEA-6E4F-706B-5B2F-FE8D49DA6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446" y="234671"/>
            <a:ext cx="2263691" cy="85899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7089015-8F8D-14D1-E9EC-60A4170CE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932" y="-174610"/>
            <a:ext cx="6710205" cy="167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997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0F1E59-8FB3-0DE8-7EE2-FAEEBB2A88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C03903-9ABA-2D53-D179-0EAB2D128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Définition et objectifs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22AF6B1-3B4A-4B1C-DF0F-B1B951FB36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206" y="828586"/>
            <a:ext cx="7886700" cy="3978305"/>
          </a:xfrm>
        </p:spPr>
        <p:txBody>
          <a:bodyPr>
            <a:normAutofit/>
          </a:bodyPr>
          <a:lstStyle/>
          <a:p>
            <a:pPr algn="just"/>
            <a:r>
              <a:rPr lang="fr-FR" sz="1800" dirty="0"/>
              <a:t> Le dispositif </a:t>
            </a:r>
            <a:r>
              <a:rPr lang="fr-FR" sz="1800" b="1" dirty="0"/>
              <a:t>COFRA (Convention de Formation par la Recherche en  Administration)</a:t>
            </a:r>
            <a:r>
              <a:rPr lang="fr-FR" sz="1800" dirty="0"/>
              <a:t> permet de réaliser une thèse en partenariat avec une administration de l’État. </a:t>
            </a:r>
          </a:p>
          <a:p>
            <a:pPr algn="just"/>
            <a:r>
              <a:rPr lang="fr-FR" sz="1800" dirty="0"/>
              <a:t> Le programme a été </a:t>
            </a:r>
            <a:r>
              <a:rPr lang="fr-FR" sz="1800" b="1" dirty="0"/>
              <a:t>lancé en 2022 </a:t>
            </a:r>
            <a:r>
              <a:rPr lang="fr-FR" sz="1800" dirty="0"/>
              <a:t>et </a:t>
            </a:r>
            <a:r>
              <a:rPr lang="fr-FR" sz="1800" b="1" dirty="0"/>
              <a:t>pérennisé en 2025.</a:t>
            </a:r>
          </a:p>
          <a:p>
            <a:pPr algn="just"/>
            <a:r>
              <a:rPr lang="fr-FR" sz="1800" b="1" dirty="0"/>
              <a:t> </a:t>
            </a:r>
            <a:r>
              <a:rPr lang="fr-FR" sz="1800" dirty="0"/>
              <a:t>La gestion du programme est assurée par </a:t>
            </a:r>
            <a:r>
              <a:rPr lang="fr-FR" sz="1800" b="1" dirty="0"/>
              <a:t>l’Association nationale de la recherche et de la technologie (ANRT)</a:t>
            </a:r>
            <a:r>
              <a:rPr lang="fr-FR" sz="1800" dirty="0"/>
              <a:t>.</a:t>
            </a:r>
          </a:p>
          <a:p>
            <a:pPr algn="just"/>
            <a:r>
              <a:rPr lang="fr-FR" sz="1800" dirty="0"/>
              <a:t> La coordination stratégique est assurée par le </a:t>
            </a:r>
            <a:r>
              <a:rPr lang="fr-FR" sz="1800" b="1" dirty="0"/>
              <a:t>Ministère de l’Enseignement supérieur et de la Recherche</a:t>
            </a:r>
            <a:r>
              <a:rPr lang="fr-FR" sz="1800" dirty="0"/>
              <a:t>.</a:t>
            </a:r>
          </a:p>
          <a:p>
            <a:r>
              <a:rPr lang="fr-FR" sz="1800" dirty="0"/>
              <a:t> Les objectifs : </a:t>
            </a:r>
          </a:p>
          <a:p>
            <a:pPr lvl="1"/>
            <a:r>
              <a:rPr lang="fr-FR" sz="1500" dirty="0"/>
              <a:t>rapprocher recherche académique et action publique</a:t>
            </a:r>
          </a:p>
          <a:p>
            <a:pPr lvl="1"/>
            <a:r>
              <a:rPr lang="fr-FR" sz="1500" dirty="0"/>
              <a:t>produire des connaissances utiles aux politiques publiques</a:t>
            </a:r>
          </a:p>
          <a:p>
            <a:pPr lvl="1"/>
            <a:r>
              <a:rPr lang="fr-FR" sz="1500" dirty="0"/>
              <a:t>favoriser l’insertion des </a:t>
            </a:r>
            <a:r>
              <a:rPr lang="fr-FR" sz="1500" dirty="0" err="1"/>
              <a:t>docteur</a:t>
            </a:r>
            <a:r>
              <a:rPr lang="fr-FR" sz="1600" dirty="0" err="1"/>
              <a:t>⸱</a:t>
            </a:r>
            <a:r>
              <a:rPr lang="fr-FR" sz="1500" dirty="0" err="1"/>
              <a:t>e</a:t>
            </a:r>
            <a:r>
              <a:rPr lang="fr-FR" sz="1600" dirty="0" err="1"/>
              <a:t>⸱</a:t>
            </a:r>
            <a:r>
              <a:rPr lang="fr-FR" sz="1500" dirty="0" err="1"/>
              <a:t>s</a:t>
            </a:r>
            <a:r>
              <a:rPr lang="fr-FR" sz="1500" dirty="0"/>
              <a:t> dans la fonction publique</a:t>
            </a:r>
          </a:p>
          <a:p>
            <a:pPr lvl="1"/>
            <a:endParaRPr lang="fr-FR" sz="1500" dirty="0"/>
          </a:p>
        </p:txBody>
      </p:sp>
    </p:spTree>
    <p:extLst>
      <p:ext uri="{BB962C8B-B14F-4D97-AF65-F5344CB8AC3E}">
        <p14:creationId xmlns:p14="http://schemas.microsoft.com/office/powerpoint/2010/main" val="31689183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F25B15-72B2-BFF4-188C-FEC4C0E18E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8836DD-5A3A-298F-D2AC-8006A2E8B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Principe du dispositif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0F8D027-3629-5A7D-77DB-C6C44E35B0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206" y="828586"/>
            <a:ext cx="8426562" cy="4314914"/>
          </a:xfrm>
        </p:spPr>
        <p:txBody>
          <a:bodyPr>
            <a:normAutofit lnSpcReduction="10000"/>
          </a:bodyPr>
          <a:lstStyle/>
          <a:p>
            <a:r>
              <a:rPr lang="fr-FR" sz="1800" dirty="0"/>
              <a:t>Une thèse COFRA repose sur </a:t>
            </a:r>
            <a:r>
              <a:rPr lang="fr-FR" sz="1800" b="1" dirty="0"/>
              <a:t>un partenariat tripartite :</a:t>
            </a:r>
            <a:endParaRPr lang="fr-FR" sz="1800" dirty="0"/>
          </a:p>
          <a:p>
            <a:pPr lvl="1"/>
            <a:r>
              <a:rPr lang="fr-FR" sz="1500" dirty="0" err="1"/>
              <a:t>Un</a:t>
            </a:r>
            <a:r>
              <a:rPr lang="fr-FR" sz="1600" dirty="0" err="1"/>
              <a:t>·e</a:t>
            </a:r>
            <a:r>
              <a:rPr lang="fr-FR" sz="1500" dirty="0"/>
              <a:t> </a:t>
            </a:r>
            <a:r>
              <a:rPr lang="fr-FR" sz="1500" b="1" dirty="0" err="1"/>
              <a:t>doctorant</a:t>
            </a:r>
            <a:r>
              <a:rPr lang="fr-FR" sz="1600" dirty="0" err="1"/>
              <a:t>·e</a:t>
            </a:r>
            <a:r>
              <a:rPr lang="fr-FR" sz="1500" b="1" dirty="0"/>
              <a:t> </a:t>
            </a:r>
            <a:r>
              <a:rPr lang="fr-FR" sz="1500" dirty="0"/>
              <a:t>dont le travail de recherche porte sur un sujet d’intérêt pour l’action publique</a:t>
            </a:r>
          </a:p>
          <a:p>
            <a:pPr lvl="1"/>
            <a:r>
              <a:rPr lang="fr-FR" sz="1500" dirty="0"/>
              <a:t>Un </a:t>
            </a:r>
            <a:r>
              <a:rPr lang="fr-FR" sz="1500" b="1" dirty="0"/>
              <a:t>laboratoire de recherche / école doctorale</a:t>
            </a:r>
            <a:endParaRPr lang="fr-FR" sz="1500" dirty="0"/>
          </a:p>
          <a:p>
            <a:pPr lvl="1"/>
            <a:r>
              <a:rPr lang="fr-FR" sz="1500" dirty="0"/>
              <a:t>Une </a:t>
            </a:r>
            <a:r>
              <a:rPr lang="fr-FR" sz="1500" b="1" dirty="0"/>
              <a:t>administration de l’État</a:t>
            </a:r>
            <a:endParaRPr lang="fr-FR" sz="1500" dirty="0"/>
          </a:p>
          <a:p>
            <a:pPr lvl="0"/>
            <a:r>
              <a:rPr lang="fr-FR" sz="1800" dirty="0"/>
              <a:t>Exemples d’administrations :</a:t>
            </a:r>
          </a:p>
          <a:p>
            <a:pPr lvl="1"/>
            <a:r>
              <a:rPr lang="fr-FR" sz="1500" dirty="0"/>
              <a:t>Ministères (hors MESR)</a:t>
            </a:r>
          </a:p>
          <a:p>
            <a:pPr lvl="1"/>
            <a:r>
              <a:rPr lang="fr-FR" sz="1500" dirty="0"/>
              <a:t>agences nationales</a:t>
            </a:r>
          </a:p>
          <a:p>
            <a:pPr lvl="1"/>
            <a:r>
              <a:rPr lang="fr-FR" sz="1500" dirty="0"/>
              <a:t>rectorat</a:t>
            </a:r>
          </a:p>
          <a:p>
            <a:pPr lvl="1"/>
            <a:r>
              <a:rPr lang="fr-FR" sz="1500" dirty="0"/>
              <a:t>préfectures</a:t>
            </a:r>
          </a:p>
          <a:p>
            <a:pPr lvl="1"/>
            <a:r>
              <a:rPr lang="fr-FR" sz="1500" dirty="0"/>
              <a:t>autorités administratives indépendantes</a:t>
            </a:r>
          </a:p>
          <a:p>
            <a:pPr lvl="1"/>
            <a:r>
              <a:rPr lang="fr-FR" sz="1500" dirty="0"/>
              <a:t>établissements publics de l’État (hors fonction publique hospitalière)</a:t>
            </a:r>
          </a:p>
          <a:p>
            <a:pPr lvl="0"/>
            <a:r>
              <a:rPr lang="fr-FR" sz="1800" dirty="0" err="1"/>
              <a:t>Le·la</a:t>
            </a:r>
            <a:r>
              <a:rPr lang="fr-FR" sz="1800" dirty="0"/>
              <a:t> </a:t>
            </a:r>
            <a:r>
              <a:rPr lang="fr-FR" sz="1800" dirty="0" err="1"/>
              <a:t>doctorant·e</a:t>
            </a:r>
            <a:r>
              <a:rPr lang="fr-FR" sz="1800" dirty="0"/>
              <a:t> est </a:t>
            </a:r>
            <a:r>
              <a:rPr lang="fr-FR" sz="1800" dirty="0" err="1"/>
              <a:t>encadré·e</a:t>
            </a:r>
            <a:r>
              <a:rPr lang="fr-FR" sz="1800" dirty="0"/>
              <a:t> par :</a:t>
            </a:r>
          </a:p>
          <a:p>
            <a:pPr lvl="1"/>
            <a:r>
              <a:rPr lang="fr-FR" sz="1600" dirty="0" err="1"/>
              <a:t>un·e</a:t>
            </a:r>
            <a:r>
              <a:rPr lang="fr-FR" sz="1600" dirty="0"/>
              <a:t> </a:t>
            </a:r>
            <a:r>
              <a:rPr lang="fr-FR" sz="1600" b="1" dirty="0" err="1"/>
              <a:t>directeur·rice</a:t>
            </a:r>
            <a:r>
              <a:rPr lang="fr-FR" sz="1600" b="1" dirty="0"/>
              <a:t> de thèse (HDR)</a:t>
            </a:r>
            <a:endParaRPr lang="fr-FR" sz="1600" dirty="0"/>
          </a:p>
          <a:p>
            <a:pPr lvl="1"/>
            <a:r>
              <a:rPr lang="fr-FR" sz="1600" dirty="0" err="1"/>
              <a:t>un·e</a:t>
            </a:r>
            <a:r>
              <a:rPr lang="fr-FR" sz="1600" dirty="0"/>
              <a:t> </a:t>
            </a:r>
            <a:r>
              <a:rPr lang="fr-FR" sz="1600" b="1" dirty="0" err="1"/>
              <a:t>référent</a:t>
            </a:r>
            <a:r>
              <a:rPr lang="fr-FR" sz="1600" dirty="0" err="1"/>
              <a:t>·e</a:t>
            </a:r>
            <a:r>
              <a:rPr lang="fr-FR" sz="1600" b="1" dirty="0"/>
              <a:t> dans l’administration</a:t>
            </a:r>
            <a:endParaRPr lang="fr-FR" sz="1600" dirty="0"/>
          </a:p>
          <a:p>
            <a:pPr marL="342900" lvl="1" indent="0">
              <a:buNone/>
            </a:pPr>
            <a:endParaRPr lang="fr-FR" sz="1500" dirty="0"/>
          </a:p>
          <a:p>
            <a:pPr lvl="1"/>
            <a:endParaRPr lang="fr-FR" sz="1500" dirty="0"/>
          </a:p>
        </p:txBody>
      </p:sp>
    </p:spTree>
    <p:extLst>
      <p:ext uri="{BB962C8B-B14F-4D97-AF65-F5344CB8AC3E}">
        <p14:creationId xmlns:p14="http://schemas.microsoft.com/office/powerpoint/2010/main" val="450122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9CE239-68CB-D20B-CD67-6F32F06752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7390FF-6ECA-F21A-4B9A-A0A44A6D2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Organisation du doctorat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06E92AA-6576-4684-55EE-A47EEE888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206" y="828586"/>
            <a:ext cx="7886700" cy="3978305"/>
          </a:xfrm>
        </p:spPr>
        <p:txBody>
          <a:bodyPr>
            <a:normAutofit lnSpcReduction="10000"/>
          </a:bodyPr>
          <a:lstStyle/>
          <a:p>
            <a:r>
              <a:rPr lang="fr-FR" sz="1800" dirty="0" err="1"/>
              <a:t>Le·a</a:t>
            </a:r>
            <a:r>
              <a:rPr lang="fr-FR" sz="1800" dirty="0"/>
              <a:t> </a:t>
            </a:r>
            <a:r>
              <a:rPr lang="fr-FR" sz="1800" dirty="0" err="1"/>
              <a:t>doctorant·e</a:t>
            </a:r>
            <a:r>
              <a:rPr lang="fr-FR" sz="1800" dirty="0"/>
              <a:t> mène une </a:t>
            </a:r>
            <a:r>
              <a:rPr lang="fr-FR" sz="1800" b="1" dirty="0"/>
              <a:t>thèse à temps plein</a:t>
            </a:r>
            <a:r>
              <a:rPr lang="fr-FR" sz="1800" dirty="0"/>
              <a:t>, avec un </a:t>
            </a:r>
            <a:r>
              <a:rPr lang="fr-FR" sz="1800" b="1" dirty="0"/>
              <a:t>temps partagé </a:t>
            </a:r>
            <a:r>
              <a:rPr lang="fr-FR" sz="1800" dirty="0"/>
              <a:t>entre :</a:t>
            </a:r>
          </a:p>
          <a:p>
            <a:pPr marL="0" indent="0">
              <a:buNone/>
            </a:pPr>
            <a:endParaRPr lang="fr-FR" sz="1800" dirty="0"/>
          </a:p>
          <a:p>
            <a:r>
              <a:rPr lang="fr-FR" sz="1800" b="1" dirty="0"/>
              <a:t>École ou Université / laboratoire</a:t>
            </a:r>
            <a:endParaRPr lang="fr-FR" sz="1800" dirty="0"/>
          </a:p>
          <a:p>
            <a:pPr lvl="1"/>
            <a:r>
              <a:rPr lang="fr-FR" sz="1500" dirty="0"/>
              <a:t>encadrement scientifique</a:t>
            </a:r>
          </a:p>
          <a:p>
            <a:pPr lvl="1"/>
            <a:r>
              <a:rPr lang="fr-FR" sz="1500" dirty="0"/>
              <a:t>formation doctorale</a:t>
            </a:r>
          </a:p>
          <a:p>
            <a:pPr lvl="1"/>
            <a:r>
              <a:rPr lang="fr-FR" sz="1500" dirty="0"/>
              <a:t>publications et conférences</a:t>
            </a:r>
          </a:p>
          <a:p>
            <a:pPr marL="342900" lvl="1" indent="0">
              <a:buNone/>
            </a:pPr>
            <a:endParaRPr lang="fr-FR" sz="1500" dirty="0"/>
          </a:p>
          <a:p>
            <a:r>
              <a:rPr lang="fr-FR" sz="1800" b="1" dirty="0"/>
              <a:t>Administration partenaire</a:t>
            </a:r>
            <a:endParaRPr lang="fr-FR" sz="1800" dirty="0"/>
          </a:p>
          <a:p>
            <a:pPr lvl="1"/>
            <a:r>
              <a:rPr lang="fr-FR" sz="1500" dirty="0"/>
              <a:t>accès aux données et aux problématiques de terrain</a:t>
            </a:r>
          </a:p>
          <a:p>
            <a:pPr lvl="1"/>
            <a:r>
              <a:rPr lang="fr-FR" sz="1500" dirty="0"/>
              <a:t>interaction avec les décideurs publics</a:t>
            </a:r>
          </a:p>
          <a:p>
            <a:pPr lvl="1"/>
            <a:r>
              <a:rPr lang="fr-FR" sz="1500" dirty="0"/>
              <a:t>contribution aux politiques publiques</a:t>
            </a:r>
          </a:p>
          <a:p>
            <a:pPr lvl="1"/>
            <a:r>
              <a:rPr lang="fr-FR" sz="1500" dirty="0"/>
              <a:t>valorisation des travaux dans l’action publique</a:t>
            </a:r>
          </a:p>
          <a:p>
            <a:pPr lvl="1"/>
            <a:endParaRPr lang="fr-FR" sz="1500" dirty="0"/>
          </a:p>
        </p:txBody>
      </p:sp>
    </p:spTree>
    <p:extLst>
      <p:ext uri="{BB962C8B-B14F-4D97-AF65-F5344CB8AC3E}">
        <p14:creationId xmlns:p14="http://schemas.microsoft.com/office/powerpoint/2010/main" val="11231699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EE759C-BC32-F624-FDA7-0F527E7CFF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DAEA03-7169-3662-D911-AF57DC57A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" dirty="0"/>
              <a:t>Conditions </a:t>
            </a:r>
            <a:r>
              <a:rPr lang="fr-FR" dirty="0"/>
              <a:t>d’éligibilité des </a:t>
            </a:r>
            <a:r>
              <a:rPr lang="fr-FR" dirty="0" err="1"/>
              <a:t>candidat⸱es</a:t>
            </a:r>
            <a:r>
              <a:rPr lang="fr-FR" dirty="0"/>
              <a:t> </a:t>
            </a:r>
            <a:r>
              <a:rPr lang="en" dirty="0"/>
              <a:t>COFRA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72C0567-9F68-0AD5-025C-21EA4DA424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545" y="1098751"/>
            <a:ext cx="7886700" cy="3263504"/>
          </a:xfrm>
        </p:spPr>
        <p:txBody>
          <a:bodyPr>
            <a:normAutofit/>
          </a:bodyPr>
          <a:lstStyle/>
          <a:p>
            <a:pPr algn="just"/>
            <a:r>
              <a:rPr lang="fr-FR" sz="1800" dirty="0"/>
              <a:t>Être titulaire d’un </a:t>
            </a:r>
            <a:r>
              <a:rPr lang="fr-FR" sz="1800" b="1" dirty="0"/>
              <a:t>diplôme de niveau Master</a:t>
            </a:r>
            <a:r>
              <a:rPr lang="fr-FR" sz="1800" dirty="0"/>
              <a:t> ou équivalent </a:t>
            </a:r>
          </a:p>
          <a:p>
            <a:pPr algn="just"/>
            <a:r>
              <a:rPr lang="fr-FR" sz="1800" dirty="0"/>
              <a:t>Remplir les </a:t>
            </a:r>
            <a:r>
              <a:rPr lang="fr-FR" sz="1800" b="1" dirty="0"/>
              <a:t>conditions d’accès à la fonction publique</a:t>
            </a:r>
            <a:br>
              <a:rPr lang="fr-FR" sz="1800" dirty="0"/>
            </a:br>
            <a:r>
              <a:rPr lang="fr-FR" sz="1800" dirty="0"/>
              <a:t>(droits civiques, casier judiciaire compatible, etc.) </a:t>
            </a:r>
          </a:p>
          <a:p>
            <a:pPr algn="just"/>
            <a:r>
              <a:rPr lang="fr-FR" sz="1800" dirty="0"/>
              <a:t> Ne pas être inscrit en doctorat depuis </a:t>
            </a:r>
            <a:r>
              <a:rPr lang="fr-FR" sz="1800" b="1" dirty="0"/>
              <a:t>plus de 9 mois</a:t>
            </a:r>
            <a:br>
              <a:rPr lang="fr-FR" sz="1800" dirty="0"/>
            </a:br>
            <a:r>
              <a:rPr lang="fr-FR" sz="1800" dirty="0"/>
              <a:t>(à la date de dépôt du dossier auprès de l’ANRT)</a:t>
            </a:r>
          </a:p>
          <a:p>
            <a:pPr algn="just"/>
            <a:r>
              <a:rPr lang="fr-FR" sz="1800" dirty="0"/>
              <a:t> Dispositif </a:t>
            </a:r>
            <a:r>
              <a:rPr lang="fr-FR" sz="1800" b="1" dirty="0"/>
              <a:t>ouvert à toutes nationalités</a:t>
            </a:r>
            <a:r>
              <a:rPr lang="fr-FR" sz="1800" dirty="0"/>
              <a:t>, </a:t>
            </a:r>
            <a:r>
              <a:rPr lang="fr-FR" sz="1800" b="1" dirty="0"/>
              <a:t>sans condition d’âge</a:t>
            </a:r>
            <a:br>
              <a:rPr lang="fr-FR" sz="1800" dirty="0"/>
            </a:br>
            <a:r>
              <a:rPr lang="fr-FR" sz="1800" dirty="0"/>
              <a:t>⚠️ Certains postes peuvent être </a:t>
            </a:r>
            <a:r>
              <a:rPr lang="fr-FR" sz="1800" b="1" dirty="0"/>
              <a:t>réservés aux ressortissants français</a:t>
            </a:r>
            <a:r>
              <a:rPr lang="fr-FR" sz="1800" dirty="0"/>
              <a:t> </a:t>
            </a:r>
          </a:p>
          <a:p>
            <a:pPr algn="just"/>
            <a:r>
              <a:rPr lang="fr-FR" sz="1800" dirty="0"/>
              <a:t>Dispositif ouvert aux personnes </a:t>
            </a:r>
            <a:r>
              <a:rPr lang="fr-FR" sz="1800" b="1" dirty="0"/>
              <a:t>contractuelles de la fonction publique déjà en poste et non titulaire d’un doctorat </a:t>
            </a:r>
          </a:p>
          <a:p>
            <a:pPr algn="just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62737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B2435A-98EA-C194-F9F6-E74349105A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0AABFF-FB24-F3E3-205C-25A7CC22A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Dispositif de financement – Deux contrats possibles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417861D-026B-CEED-9E84-873786A204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206" y="828586"/>
            <a:ext cx="7886700" cy="397830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fr-FR" b="1" dirty="0"/>
              <a:t>Contrat de projet (administration de l’État)</a:t>
            </a:r>
            <a:endParaRPr lang="fr-FR" dirty="0"/>
          </a:p>
          <a:p>
            <a:pPr lvl="1" algn="just"/>
            <a:r>
              <a:rPr lang="fr-FR" dirty="0"/>
              <a:t>Rémunération : </a:t>
            </a:r>
            <a:r>
              <a:rPr lang="fr-FR" b="1" dirty="0"/>
              <a:t>≥ 2 300 € bruts / mois </a:t>
            </a:r>
            <a:r>
              <a:rPr lang="fr-FR" dirty="0"/>
              <a:t>(comme pour les contrats doctoraux)</a:t>
            </a:r>
          </a:p>
          <a:p>
            <a:pPr lvl="1" algn="just"/>
            <a:r>
              <a:rPr lang="fr-FR" dirty="0"/>
              <a:t>Budget indicatif à prévoir par l’administration : </a:t>
            </a:r>
            <a:r>
              <a:rPr lang="fr-FR" b="1" dirty="0"/>
              <a:t>150 000 € brut chargé sur 3 ans</a:t>
            </a:r>
            <a:r>
              <a:rPr lang="fr-FR" dirty="0"/>
              <a:t> </a:t>
            </a:r>
          </a:p>
          <a:p>
            <a:pPr lvl="1" algn="just"/>
            <a:r>
              <a:rPr lang="fr-FR" dirty="0"/>
              <a:t>Inclut : salaire + frais de fonctionnement, d’encadrement et d’environnement </a:t>
            </a:r>
          </a:p>
          <a:p>
            <a:pPr lvl="1" algn="just"/>
            <a:r>
              <a:rPr lang="fr-FR" dirty="0"/>
              <a:t>Recommandé : cofinancement des frais par le laboratoire</a:t>
            </a:r>
          </a:p>
          <a:p>
            <a:pPr lvl="1" algn="just"/>
            <a:r>
              <a:rPr lang="fr-FR" dirty="0"/>
              <a:t>Durée : </a:t>
            </a:r>
            <a:r>
              <a:rPr lang="fr-FR" b="1" dirty="0"/>
              <a:t>3 ans (renouvelable par décret</a:t>
            </a:r>
            <a:r>
              <a:rPr lang="fr-FR" dirty="0"/>
              <a:t>)</a:t>
            </a:r>
          </a:p>
          <a:p>
            <a:pPr marL="342900" lvl="1" indent="0" algn="just">
              <a:buNone/>
            </a:pPr>
            <a:endParaRPr lang="fr-FR" sz="1600" b="1" dirty="0"/>
          </a:p>
          <a:p>
            <a:pPr algn="just"/>
            <a:r>
              <a:rPr lang="fr-FR" b="1" dirty="0"/>
              <a:t>Contrat doctoral (établissement d’inscription en thèse)</a:t>
            </a:r>
            <a:endParaRPr lang="fr-FR" dirty="0"/>
          </a:p>
          <a:p>
            <a:pPr lvl="1" algn="just"/>
            <a:r>
              <a:rPr lang="fr-FR" dirty="0"/>
              <a:t>Rémunération :</a:t>
            </a:r>
            <a:r>
              <a:rPr lang="fr-FR" b="1" dirty="0"/>
              <a:t> ≥ 2 300 € bruts / mois</a:t>
            </a:r>
            <a:r>
              <a:rPr lang="fr-FR" dirty="0"/>
              <a:t> (fixé par arrêté) </a:t>
            </a:r>
          </a:p>
          <a:p>
            <a:pPr lvl="1" algn="just"/>
            <a:r>
              <a:rPr lang="fr-FR" dirty="0"/>
              <a:t>Budget minimum à prévoir par l’établissement : </a:t>
            </a:r>
            <a:r>
              <a:rPr lang="fr-FR" b="1" dirty="0"/>
              <a:t>116 000 – 120 000 € brut chargé sur 3 ans </a:t>
            </a:r>
            <a:r>
              <a:rPr lang="fr-FR" dirty="0"/>
              <a:t>(Recommandé : </a:t>
            </a:r>
            <a:r>
              <a:rPr lang="fr-FR" b="1" dirty="0"/>
              <a:t>prévoir ~130 000 €</a:t>
            </a:r>
            <a:r>
              <a:rPr lang="fr-FR" dirty="0"/>
              <a:t>)</a:t>
            </a:r>
          </a:p>
          <a:p>
            <a:pPr lvl="1" algn="just"/>
            <a:r>
              <a:rPr lang="fr-FR" dirty="0"/>
              <a:t>L’administration peut financer, par reversement à l’établissement de recherche :</a:t>
            </a:r>
          </a:p>
          <a:p>
            <a:pPr lvl="2" algn="just"/>
            <a:r>
              <a:rPr lang="fr-FR" dirty="0"/>
              <a:t>soit le salaire </a:t>
            </a:r>
          </a:p>
          <a:p>
            <a:pPr lvl="2" algn="just"/>
            <a:r>
              <a:rPr lang="fr-FR" dirty="0"/>
              <a:t>soit les frais (fonctionnement, encadrement, environnement)</a:t>
            </a:r>
          </a:p>
          <a:p>
            <a:pPr lvl="2" algn="just"/>
            <a:r>
              <a:rPr lang="fr-FR" dirty="0"/>
              <a:t>soit les deux </a:t>
            </a:r>
          </a:p>
          <a:p>
            <a:pPr lvl="1" algn="just">
              <a:lnSpc>
                <a:spcPct val="110000"/>
              </a:lnSpc>
            </a:pPr>
            <a:r>
              <a:rPr lang="fr-FR" dirty="0"/>
              <a:t>Durée : </a:t>
            </a:r>
            <a:r>
              <a:rPr lang="fr-FR" b="1" dirty="0"/>
              <a:t>3 ans (renouvelable par arrêté</a:t>
            </a:r>
            <a:r>
              <a:rPr lang="fr-FR" dirty="0"/>
              <a:t>)</a:t>
            </a:r>
          </a:p>
          <a:p>
            <a:pPr marL="342900" lvl="1" indent="0">
              <a:buNone/>
            </a:pPr>
            <a:endParaRPr lang="fr-FR" sz="1600" dirty="0"/>
          </a:p>
          <a:p>
            <a:pPr marL="342900" lvl="1" indent="0">
              <a:buNone/>
            </a:pPr>
            <a:endParaRPr lang="fr-FR" sz="1600" dirty="0"/>
          </a:p>
          <a:p>
            <a:pPr lvl="1"/>
            <a:endParaRPr lang="fr-FR" sz="1500" dirty="0"/>
          </a:p>
        </p:txBody>
      </p:sp>
    </p:spTree>
    <p:extLst>
      <p:ext uri="{BB962C8B-B14F-4D97-AF65-F5344CB8AC3E}">
        <p14:creationId xmlns:p14="http://schemas.microsoft.com/office/powerpoint/2010/main" val="26937862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95FAF1-6B8A-64C5-3B00-0E24F86FD1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28E180-7797-69DC-8D7B-4AA3DBBA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Dispositif de financement – Situation particulière des agents publics en poste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9E8F637-805D-B7EB-E47D-0A0555CAE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206" y="828586"/>
            <a:ext cx="7886700" cy="3978305"/>
          </a:xfrm>
        </p:spPr>
        <p:txBody>
          <a:bodyPr>
            <a:normAutofit/>
          </a:bodyPr>
          <a:lstStyle/>
          <a:p>
            <a:r>
              <a:rPr lang="fr-FR" b="1" dirty="0"/>
              <a:t> Ouverture du programme : accessible aux agents publics contractuels déjà en poste </a:t>
            </a:r>
            <a:r>
              <a:rPr lang="fr-FR" dirty="0"/>
              <a:t>souhaitant réaliser une thèse</a:t>
            </a:r>
          </a:p>
          <a:p>
            <a:r>
              <a:rPr lang="fr-FR" b="1" dirty="0"/>
              <a:t> Conditions administratives : </a:t>
            </a:r>
          </a:p>
          <a:p>
            <a:pPr lvl="1"/>
            <a:r>
              <a:rPr lang="fr-FR" dirty="0"/>
              <a:t>Signature d’un avenant au contrat de travail</a:t>
            </a:r>
          </a:p>
          <a:p>
            <a:pPr lvl="1"/>
            <a:r>
              <a:rPr lang="fr-FR" dirty="0"/>
              <a:t>Intégration explicite de la thèse dans les missions (thèse à réaliser à temps plein)</a:t>
            </a:r>
          </a:p>
          <a:p>
            <a:pPr lvl="1"/>
            <a:r>
              <a:rPr lang="fr-FR" dirty="0"/>
              <a:t>Accord obligatoire de la hiérarchie (employeur)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fr-FR" sz="1725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fr-FR" sz="1725" b="1" dirty="0"/>
              <a:t>Conditions de réalisation :</a:t>
            </a:r>
          </a:p>
          <a:p>
            <a:pPr lvl="1">
              <a:defRPr/>
            </a:pPr>
            <a:r>
              <a:rPr lang="fr-FR" dirty="0"/>
              <a:t>Durée : 3 ans (jusqu’à 4 ans selon la discipline)</a:t>
            </a:r>
          </a:p>
          <a:p>
            <a:pPr lvl="1">
              <a:defRPr/>
            </a:pPr>
            <a:r>
              <a:rPr lang="fr-FR" dirty="0"/>
              <a:t>Maintien du bon fonctionnement du service pendant l'absence ou le temps libéré</a:t>
            </a:r>
          </a:p>
          <a:p>
            <a:pPr>
              <a:defRPr/>
            </a:pPr>
            <a:r>
              <a:rPr lang="fr-FR" b="1" dirty="0"/>
              <a:t> </a:t>
            </a:r>
            <a:r>
              <a:rPr lang="fr-FR" dirty="0"/>
              <a:t>Jusqu’à </a:t>
            </a:r>
            <a:r>
              <a:rPr lang="fr-FR" b="1" dirty="0"/>
              <a:t>30 % des projets COFRA </a:t>
            </a:r>
            <a:r>
              <a:rPr lang="fr-FR" dirty="0"/>
              <a:t>par an</a:t>
            </a:r>
          </a:p>
          <a:p>
            <a:pPr lvl="1"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486448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E4C9C4-EB43-20E1-D431-28688BA572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BF9706-4375-CF87-9C7E-D1E1652CE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Candidatures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A5EDD0D-C8B9-A525-7E8D-661B744F36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577" y="828587"/>
            <a:ext cx="7886700" cy="4004670"/>
          </a:xfrm>
        </p:spPr>
        <p:txBody>
          <a:bodyPr vert="horz" lIns="90000" tIns="45720" rIns="91440" bIns="45720" rtlCol="0" anchor="t">
            <a:normAutofit/>
          </a:bodyPr>
          <a:lstStyle/>
          <a:p>
            <a:r>
              <a:rPr lang="fr-FR" sz="1800" b="1" dirty="0"/>
              <a:t> Critères d’évaluation :</a:t>
            </a:r>
            <a:endParaRPr lang="fr-FR" sz="1800" dirty="0"/>
          </a:p>
          <a:p>
            <a:pPr lvl="1"/>
            <a:r>
              <a:rPr lang="fr-FR" dirty="0"/>
              <a:t>Qualité scientifique </a:t>
            </a:r>
          </a:p>
          <a:p>
            <a:pPr lvl="1"/>
            <a:r>
              <a:rPr lang="fr-FR" dirty="0"/>
              <a:t>Impact pour l’action publique </a:t>
            </a:r>
          </a:p>
          <a:p>
            <a:pPr lvl="1"/>
            <a:r>
              <a:rPr lang="fr-FR" dirty="0"/>
              <a:t>Qualité du partenariat (administration / laboratoire) </a:t>
            </a:r>
          </a:p>
          <a:p>
            <a:pPr lvl="1"/>
            <a:r>
              <a:rPr lang="fr-FR" dirty="0"/>
              <a:t>Adéquation du profil du candidat ou de la candidate</a:t>
            </a:r>
          </a:p>
          <a:p>
            <a:pPr lvl="1"/>
            <a:endParaRPr lang="fr-FR" sz="1800" dirty="0"/>
          </a:p>
          <a:p>
            <a:r>
              <a:rPr lang="fr-FR" sz="1800" b="1" dirty="0"/>
              <a:t> Modalités d’instruction : </a:t>
            </a:r>
          </a:p>
          <a:p>
            <a:pPr lvl="1"/>
            <a:r>
              <a:rPr lang="fr-FR" b="1" dirty="0"/>
              <a:t>Instruction au fil de l’eau </a:t>
            </a:r>
            <a:r>
              <a:rPr lang="fr-FR" dirty="0"/>
              <a:t>(Comité de labellisation ANRT : 1 fois par mois) </a:t>
            </a:r>
          </a:p>
          <a:p>
            <a:pPr lvl="1"/>
            <a:r>
              <a:rPr lang="fr-FR" b="1" dirty="0"/>
              <a:t>Plateforme ANRT dédiée</a:t>
            </a:r>
            <a:r>
              <a:rPr lang="fr-FR" dirty="0"/>
              <a:t> pour : </a:t>
            </a:r>
          </a:p>
          <a:p>
            <a:pPr lvl="2"/>
            <a:r>
              <a:rPr lang="fr-FR" dirty="0"/>
              <a:t>publier et consulter les </a:t>
            </a:r>
            <a:r>
              <a:rPr lang="fr-FR" b="1" dirty="0"/>
              <a:t>offres de thèse</a:t>
            </a:r>
            <a:r>
              <a:rPr lang="fr-FR" dirty="0"/>
              <a:t> </a:t>
            </a:r>
          </a:p>
          <a:p>
            <a:pPr lvl="2"/>
            <a:r>
              <a:rPr lang="fr-FR" dirty="0"/>
              <a:t>faciliter les </a:t>
            </a:r>
            <a:r>
              <a:rPr lang="fr-FR" b="1" dirty="0"/>
              <a:t>partenariats laboratoires – administration – </a:t>
            </a:r>
            <a:r>
              <a:rPr lang="fr-FR" b="1" dirty="0" err="1"/>
              <a:t>candidat</a:t>
            </a:r>
            <a:r>
              <a:rPr lang="fr-FR" dirty="0" err="1"/>
              <a:t>⸱</a:t>
            </a:r>
            <a:r>
              <a:rPr lang="fr-FR" b="1" dirty="0" err="1"/>
              <a:t>es</a:t>
            </a:r>
            <a:endParaRPr lang="fr-FR" b="1" dirty="0"/>
          </a:p>
          <a:p>
            <a:pPr lvl="2"/>
            <a:r>
              <a:rPr lang="fr-FR" dirty="0"/>
              <a:t>🔗 </a:t>
            </a:r>
            <a:r>
              <a:rPr lang="fr-FR" dirty="0">
                <a:hlinkClick r:id="rId3"/>
              </a:rPr>
              <a:t>programme-cofra.fr</a:t>
            </a:r>
            <a:endParaRPr lang="fr-FR" dirty="0"/>
          </a:p>
          <a:p>
            <a:pPr lvl="1"/>
            <a:endParaRPr lang="fr-FR" sz="1800" dirty="0"/>
          </a:p>
          <a:p>
            <a:pPr marL="0" indent="0">
              <a:buNone/>
            </a:pPr>
            <a:endParaRPr lang="fr-FR" sz="1700" dirty="0">
              <a:latin typeface="Arial"/>
              <a:cs typeface="Arial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4680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759BD9-6090-C64A-B7D7-F2F60A352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862" y="2096092"/>
            <a:ext cx="8054276" cy="1201290"/>
          </a:xfrm>
        </p:spPr>
        <p:txBody>
          <a:bodyPr>
            <a:normAutofit fontScale="90000"/>
          </a:bodyPr>
          <a:lstStyle/>
          <a:p>
            <a:r>
              <a:rPr lang="fr-FR" sz="3700" dirty="0"/>
              <a:t>Le dispositif CIFRE</a:t>
            </a:r>
            <a:br>
              <a:rPr lang="fr-FR" dirty="0"/>
            </a:br>
            <a:r>
              <a:rPr lang="fr-FR" sz="1300" dirty="0"/>
              <a:t>Conventions Industrielles de Formation par la Recherche</a:t>
            </a:r>
            <a:br>
              <a:rPr lang="fr-FR" sz="1300" dirty="0"/>
            </a:br>
            <a:br>
              <a:rPr lang="fr-FR" sz="1300" dirty="0"/>
            </a:br>
            <a:br>
              <a:rPr lang="fr-FR" sz="1300" dirty="0"/>
            </a:br>
            <a:br>
              <a:rPr lang="fr-FR" sz="1300" dirty="0"/>
            </a:br>
            <a:r>
              <a:rPr lang="fr-FR" sz="1300" dirty="0"/>
              <a:t>Principe, conditions d'attribution et conventionnement </a:t>
            </a:r>
          </a:p>
        </p:txBody>
      </p:sp>
      <p:pic>
        <p:nvPicPr>
          <p:cNvPr id="5" name="Image 4" descr="Une image contenant Police, Graphique, symbole, logo&#10;&#10;Le contenu généré par l’IA peut être incorrect.">
            <a:extLst>
              <a:ext uri="{FF2B5EF4-FFF2-40B4-BE49-F238E27FC236}">
                <a16:creationId xmlns:a16="http://schemas.microsoft.com/office/drawing/2014/main" id="{20EF7759-7B2D-A33B-A588-EB420547B1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446" y="234671"/>
            <a:ext cx="2263691" cy="858990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38A1868F-06E1-2D66-F73C-5C0BDF8B4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6" y="270381"/>
            <a:ext cx="6649712" cy="1002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77956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F66244-E56B-6D35-81C6-05B99ACD6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Montage du dossier à soumettre à l’ANRT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1BAC15-6D4A-BC7B-49E1-0636928D4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640" y="828587"/>
            <a:ext cx="7886700" cy="4004670"/>
          </a:xfrm>
        </p:spPr>
        <p:txBody>
          <a:bodyPr vert="horz" lIns="90000" tIns="45720" rIns="91440" bIns="45720" rtlCol="0" anchor="t">
            <a:normAutofit/>
          </a:bodyPr>
          <a:lstStyle/>
          <a:p>
            <a:r>
              <a:rPr lang="fr-FR" dirty="0"/>
              <a:t> Le </a:t>
            </a:r>
            <a:r>
              <a:rPr lang="fr-FR" b="1" dirty="0"/>
              <a:t>dossier de candidature </a:t>
            </a:r>
            <a:r>
              <a:rPr lang="fr-FR" dirty="0"/>
              <a:t>est constitué de : </a:t>
            </a:r>
          </a:p>
          <a:p>
            <a:pPr lvl="1"/>
            <a:r>
              <a:rPr lang="fr-FR" sz="1500" dirty="0"/>
              <a:t>Lettre de motivation de la candidate ou du candidat accompagnée de son CV et de ses notes obtenues au niveau master ;</a:t>
            </a:r>
          </a:p>
          <a:p>
            <a:pPr lvl="1"/>
            <a:r>
              <a:rPr lang="fr-FR" sz="1500" dirty="0"/>
              <a:t>Lettre d’intention de l’administration d’État ;</a:t>
            </a:r>
          </a:p>
          <a:p>
            <a:pPr lvl="1"/>
            <a:r>
              <a:rPr lang="fr-FR" sz="1500" dirty="0"/>
              <a:t>Le CV de la référente ou du référent au sein de l’administration ;</a:t>
            </a:r>
          </a:p>
          <a:p>
            <a:pPr lvl="1"/>
            <a:r>
              <a:rPr lang="fr-FR" sz="1500" dirty="0"/>
              <a:t>La lettre d’accueil du laboratoire de recherche partenaire, signée de son directeur ou de sa directrice ;</a:t>
            </a:r>
          </a:p>
          <a:p>
            <a:pPr lvl="1"/>
            <a:r>
              <a:rPr lang="fr-FR" sz="1500" dirty="0"/>
              <a:t>La lettre de l’école doctorale, signée de son directeur ou de sa directrice ;</a:t>
            </a:r>
          </a:p>
          <a:p>
            <a:pPr lvl="1"/>
            <a:r>
              <a:rPr lang="fr-FR" sz="1500" dirty="0"/>
              <a:t>Le sujet de thèse proposé. </a:t>
            </a:r>
            <a:endParaRPr lang="fr-FR" dirty="0"/>
          </a:p>
          <a:p>
            <a:r>
              <a:rPr lang="fr-FR" sz="1700" dirty="0">
                <a:latin typeface="Arial"/>
                <a:cs typeface="Arial"/>
              </a:rPr>
              <a:t> Le dossier est à envoyer par le ou la </a:t>
            </a:r>
            <a:r>
              <a:rPr lang="fr-FR" sz="1700" dirty="0" err="1">
                <a:latin typeface="Arial"/>
                <a:cs typeface="Arial"/>
              </a:rPr>
              <a:t>doctorant</a:t>
            </a:r>
            <a:r>
              <a:rPr lang="fr-FR" sz="1600" dirty="0" err="1"/>
              <a:t>⸱</a:t>
            </a:r>
            <a:r>
              <a:rPr lang="fr-FR" sz="1700" dirty="0" err="1">
                <a:latin typeface="Arial"/>
                <a:cs typeface="Arial"/>
              </a:rPr>
              <a:t>e</a:t>
            </a:r>
            <a:r>
              <a:rPr lang="fr-FR" sz="1700" dirty="0">
                <a:latin typeface="Arial"/>
                <a:cs typeface="Arial"/>
              </a:rPr>
              <a:t> à </a:t>
            </a:r>
            <a:r>
              <a:rPr lang="fr-FR" sz="1700" dirty="0">
                <a:hlinkClick r:id="rId2"/>
              </a:rPr>
              <a:t>programme-cofra@anrt.asso.fr</a:t>
            </a:r>
            <a:r>
              <a:rPr lang="fr-FR" sz="1700" dirty="0"/>
              <a:t> ou à déposer via la plateforme </a:t>
            </a:r>
            <a:r>
              <a:rPr lang="fr-FR" sz="1700" dirty="0">
                <a:hlinkClick r:id="rId3"/>
              </a:rPr>
              <a:t>programme-cofra.fr</a:t>
            </a:r>
            <a:endParaRPr lang="fr-FR" sz="1700" dirty="0"/>
          </a:p>
          <a:p>
            <a:r>
              <a:rPr lang="fr-FR" sz="1500" b="1" dirty="0"/>
              <a:t> </a:t>
            </a:r>
            <a:r>
              <a:rPr lang="fr-FR" sz="1700" dirty="0">
                <a:solidFill>
                  <a:schemeClr val="bg2">
                    <a:lumMod val="10000"/>
                  </a:schemeClr>
                </a:solidFill>
              </a:rPr>
              <a:t>Nous vous invitons à nous prévenir dès que vous êtes en contact avec une administration ou un laboratoire potentiellement intéressés.</a:t>
            </a:r>
            <a:endParaRPr lang="fr-FR" sz="1700" dirty="0"/>
          </a:p>
          <a:p>
            <a:endParaRPr lang="fr-FR" sz="1600" b="1" dirty="0"/>
          </a:p>
          <a:p>
            <a:endParaRPr lang="fr-FR" sz="1700" dirty="0">
              <a:latin typeface="Arial"/>
              <a:cs typeface="Arial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936731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F57AEC-21AB-D29C-0FFF-83BF5F3FD0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EB0E37-20B9-0539-E53F-317459270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Contacts et informations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2F1F764-6446-D626-A96C-B6B04086F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797" y="828587"/>
            <a:ext cx="7886700" cy="3263504"/>
          </a:xfrm>
        </p:spPr>
        <p:txBody>
          <a:bodyPr/>
          <a:lstStyle/>
          <a:p>
            <a:r>
              <a:rPr lang="fr-FR" dirty="0"/>
              <a:t> Pour toute question sur le COFRA contactez </a:t>
            </a:r>
            <a:r>
              <a:rPr lang="fr-FR" dirty="0">
                <a:hlinkClick r:id="rId2"/>
              </a:rPr>
              <a:t>programme-cofra@anrt.asso.fr</a:t>
            </a:r>
            <a:r>
              <a:rPr lang="fr-FR" dirty="0"/>
              <a:t>, 01 55 35 25 50.</a:t>
            </a:r>
          </a:p>
          <a:p>
            <a:r>
              <a:rPr lang="fr-FR" dirty="0"/>
              <a:t>Pour le montage administratif et financier de votre projet contactez le SAAP : </a:t>
            </a:r>
            <a:r>
              <a:rPr lang="fr-FR" dirty="0">
                <a:hlinkClick r:id="rId3"/>
              </a:rPr>
              <a:t>saap@ens.psl.eu</a:t>
            </a:r>
            <a:r>
              <a:rPr lang="fr-FR" dirty="0"/>
              <a:t>. 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5" name="Image 4" descr="Une image contenant Graphique, graphisme, Caractère coloré, clipart&#10;&#10;Le contenu généré par l’IA peut être incorrect.">
            <a:extLst>
              <a:ext uri="{FF2B5EF4-FFF2-40B4-BE49-F238E27FC236}">
                <a16:creationId xmlns:a16="http://schemas.microsoft.com/office/drawing/2014/main" id="{B0D098A4-B132-E332-6C97-EE009C3161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6790" y="2460339"/>
            <a:ext cx="3612530" cy="252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48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Les objectifs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8206" y="828586"/>
            <a:ext cx="7886700" cy="3978305"/>
          </a:xfrm>
        </p:spPr>
        <p:txBody>
          <a:bodyPr/>
          <a:lstStyle/>
          <a:p>
            <a:pPr algn="just"/>
            <a:r>
              <a:rPr lang="fr-FR" sz="1800" dirty="0"/>
              <a:t>Le ministère de l'Enseignement Supérieur et de la Recherche (</a:t>
            </a:r>
            <a:r>
              <a:rPr lang="fr-FR" sz="1800" b="1" dirty="0"/>
              <a:t>MESR</a:t>
            </a:r>
            <a:r>
              <a:rPr lang="fr-FR" sz="1800" dirty="0"/>
              <a:t>) a confié à l'</a:t>
            </a:r>
            <a:r>
              <a:rPr lang="fr-FR" sz="1800" b="1" dirty="0"/>
              <a:t>ANRT</a:t>
            </a:r>
            <a:r>
              <a:rPr lang="fr-FR" sz="1800" dirty="0"/>
              <a:t> la mise en œuvre du dispositif CIFRE depuis sa création en 1981. </a:t>
            </a:r>
          </a:p>
          <a:p>
            <a:pPr marL="0" indent="0" algn="just">
              <a:buNone/>
            </a:pPr>
            <a:endParaRPr lang="fr-FR" sz="1800" dirty="0"/>
          </a:p>
          <a:p>
            <a:r>
              <a:rPr lang="fr-FR" sz="1800" b="1" dirty="0"/>
              <a:t>Les 2 objectifs du dispositif </a:t>
            </a:r>
            <a:r>
              <a:rPr lang="fr-FR" sz="1800" dirty="0"/>
              <a:t>:</a:t>
            </a:r>
            <a:endParaRPr lang="fr-FR" dirty="0"/>
          </a:p>
        </p:txBody>
      </p:sp>
      <p:sp>
        <p:nvSpPr>
          <p:cNvPr id="4" name="Google Shape;620;p73"/>
          <p:cNvSpPr txBox="1">
            <a:spLocks/>
          </p:cNvSpPr>
          <p:nvPr/>
        </p:nvSpPr>
        <p:spPr>
          <a:xfrm>
            <a:off x="4584796" y="3339893"/>
            <a:ext cx="2970476" cy="51386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FontTx/>
              <a:buBlip>
                <a:blip r:embed="rId2"/>
              </a:buBlip>
              <a:defRPr sz="1725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Wingdings" pitchFamily="2" charset="2"/>
              <a:buChar char="§"/>
              <a:defRPr sz="1425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Tx/>
              <a:buBlip>
                <a:blip r:embed="rId3"/>
              </a:buBlip>
              <a:defRPr sz="1275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Tx/>
              <a:buBlip>
                <a:blip r:embed="rId4"/>
              </a:buBlip>
              <a:defRPr sz="1125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Tx/>
              <a:buBlip>
                <a:blip r:embed="rId5"/>
              </a:buBlip>
              <a:defRPr sz="975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Tx/>
              <a:buFontTx/>
              <a:buNone/>
            </a:pPr>
            <a:r>
              <a:rPr lang="fr-FR" b="1" dirty="0"/>
              <a:t>Expérience </a:t>
            </a:r>
          </a:p>
        </p:txBody>
      </p:sp>
      <p:sp>
        <p:nvSpPr>
          <p:cNvPr id="5" name="Google Shape;622;p73"/>
          <p:cNvSpPr txBox="1">
            <a:spLocks/>
          </p:cNvSpPr>
          <p:nvPr/>
        </p:nvSpPr>
        <p:spPr>
          <a:xfrm>
            <a:off x="1090395" y="3390194"/>
            <a:ext cx="2486100" cy="6189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Blip>
                <a:blip r:embed="rId2"/>
              </a:buBlip>
              <a:defRPr sz="1725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6"/>
              </a:buBlip>
              <a:defRPr sz="1575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3"/>
              </a:buBlip>
              <a:defRPr sz="1425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4"/>
              </a:buBlip>
              <a:defRPr sz="1275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5"/>
              </a:buBlip>
              <a:defRPr sz="1125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Tx/>
              <a:buFontTx/>
              <a:buNone/>
            </a:pPr>
            <a:r>
              <a:rPr lang="fr-FR" b="1" dirty="0"/>
              <a:t>Partenariat</a:t>
            </a:r>
          </a:p>
        </p:txBody>
      </p:sp>
      <p:sp>
        <p:nvSpPr>
          <p:cNvPr id="6" name="Google Shape;623;p73"/>
          <p:cNvSpPr txBox="1">
            <a:spLocks/>
          </p:cNvSpPr>
          <p:nvPr/>
        </p:nvSpPr>
        <p:spPr>
          <a:xfrm>
            <a:off x="1244567" y="3853757"/>
            <a:ext cx="2486100" cy="12897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Blip>
                <a:blip r:embed="rId2"/>
              </a:buBlip>
              <a:defRPr sz="1725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6"/>
              </a:buBlip>
              <a:defRPr sz="1575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3"/>
              </a:buBlip>
              <a:defRPr sz="1425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4"/>
              </a:buBlip>
              <a:defRPr sz="1275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5"/>
              </a:buBlip>
              <a:defRPr sz="1125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Tx/>
              <a:buNone/>
            </a:pPr>
            <a:r>
              <a:rPr lang="fr-FR" sz="1400" dirty="0"/>
              <a:t>Favoriser le développement de la recherche partenariale publique-privée</a:t>
            </a:r>
          </a:p>
        </p:txBody>
      </p:sp>
      <p:grpSp>
        <p:nvGrpSpPr>
          <p:cNvPr id="7" name="Google Shape;9470;p148"/>
          <p:cNvGrpSpPr/>
          <p:nvPr/>
        </p:nvGrpSpPr>
        <p:grpSpPr>
          <a:xfrm>
            <a:off x="2116292" y="2818012"/>
            <a:ext cx="508444" cy="421351"/>
            <a:chOff x="-5254775" y="3631325"/>
            <a:chExt cx="296950" cy="292625"/>
          </a:xfrm>
        </p:grpSpPr>
        <p:sp>
          <p:nvSpPr>
            <p:cNvPr id="8" name="Google Shape;9471;p148"/>
            <p:cNvSpPr/>
            <p:nvPr/>
          </p:nvSpPr>
          <p:spPr>
            <a:xfrm>
              <a:off x="-5246900" y="3766400"/>
              <a:ext cx="58300" cy="55150"/>
            </a:xfrm>
            <a:custGeom>
              <a:avLst/>
              <a:gdLst/>
              <a:ahLst/>
              <a:cxnLst/>
              <a:rect l="l" t="t" r="r" b="b"/>
              <a:pathLst>
                <a:path w="2332" h="2206" extrusionOk="0">
                  <a:moveTo>
                    <a:pt x="1769" y="1"/>
                  </a:moveTo>
                  <a:cubicBezTo>
                    <a:pt x="1639" y="1"/>
                    <a:pt x="1513" y="48"/>
                    <a:pt x="1418" y="142"/>
                  </a:cubicBezTo>
                  <a:lnTo>
                    <a:pt x="189" y="1371"/>
                  </a:lnTo>
                  <a:cubicBezTo>
                    <a:pt x="0" y="1560"/>
                    <a:pt x="0" y="1875"/>
                    <a:pt x="189" y="2064"/>
                  </a:cubicBezTo>
                  <a:cubicBezTo>
                    <a:pt x="300" y="2159"/>
                    <a:pt x="434" y="2206"/>
                    <a:pt x="564" y="2206"/>
                  </a:cubicBezTo>
                  <a:cubicBezTo>
                    <a:pt x="694" y="2206"/>
                    <a:pt x="820" y="2159"/>
                    <a:pt x="914" y="2064"/>
                  </a:cubicBezTo>
                  <a:lnTo>
                    <a:pt x="2143" y="835"/>
                  </a:lnTo>
                  <a:cubicBezTo>
                    <a:pt x="2332" y="646"/>
                    <a:pt x="2332" y="331"/>
                    <a:pt x="2143" y="142"/>
                  </a:cubicBezTo>
                  <a:cubicBezTo>
                    <a:pt x="2033" y="48"/>
                    <a:pt x="1899" y="1"/>
                    <a:pt x="1769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9" name="Google Shape;9472;p148"/>
            <p:cNvSpPr/>
            <p:nvPr/>
          </p:nvSpPr>
          <p:spPr>
            <a:xfrm>
              <a:off x="-5216175" y="3795550"/>
              <a:ext cx="58300" cy="55950"/>
            </a:xfrm>
            <a:custGeom>
              <a:avLst/>
              <a:gdLst/>
              <a:ahLst/>
              <a:cxnLst/>
              <a:rect l="l" t="t" r="r" b="b"/>
              <a:pathLst>
                <a:path w="2332" h="2238" extrusionOk="0">
                  <a:moveTo>
                    <a:pt x="1764" y="0"/>
                  </a:moveTo>
                  <a:cubicBezTo>
                    <a:pt x="1638" y="0"/>
                    <a:pt x="1512" y="47"/>
                    <a:pt x="1418" y="142"/>
                  </a:cubicBezTo>
                  <a:lnTo>
                    <a:pt x="189" y="1371"/>
                  </a:lnTo>
                  <a:cubicBezTo>
                    <a:pt x="0" y="1560"/>
                    <a:pt x="0" y="1875"/>
                    <a:pt x="189" y="2095"/>
                  </a:cubicBezTo>
                  <a:cubicBezTo>
                    <a:pt x="284" y="2190"/>
                    <a:pt x="410" y="2237"/>
                    <a:pt x="540" y="2237"/>
                  </a:cubicBezTo>
                  <a:cubicBezTo>
                    <a:pt x="670" y="2237"/>
                    <a:pt x="804" y="2190"/>
                    <a:pt x="914" y="2095"/>
                  </a:cubicBezTo>
                  <a:lnTo>
                    <a:pt x="2111" y="867"/>
                  </a:lnTo>
                  <a:cubicBezTo>
                    <a:pt x="2332" y="678"/>
                    <a:pt x="2332" y="363"/>
                    <a:pt x="2111" y="142"/>
                  </a:cubicBezTo>
                  <a:cubicBezTo>
                    <a:pt x="2016" y="47"/>
                    <a:pt x="1890" y="0"/>
                    <a:pt x="1764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10" name="Google Shape;9473;p148"/>
            <p:cNvSpPr/>
            <p:nvPr/>
          </p:nvSpPr>
          <p:spPr>
            <a:xfrm>
              <a:off x="-5185475" y="3826250"/>
              <a:ext cx="57525" cy="55750"/>
            </a:xfrm>
            <a:custGeom>
              <a:avLst/>
              <a:gdLst/>
              <a:ahLst/>
              <a:cxnLst/>
              <a:rect l="l" t="t" r="r" b="b"/>
              <a:pathLst>
                <a:path w="2301" h="2230" extrusionOk="0">
                  <a:moveTo>
                    <a:pt x="1765" y="1"/>
                  </a:moveTo>
                  <a:cubicBezTo>
                    <a:pt x="1639" y="1"/>
                    <a:pt x="1513" y="48"/>
                    <a:pt x="1419" y="143"/>
                  </a:cubicBezTo>
                  <a:lnTo>
                    <a:pt x="190" y="1371"/>
                  </a:lnTo>
                  <a:cubicBezTo>
                    <a:pt x="1" y="1560"/>
                    <a:pt x="1" y="1875"/>
                    <a:pt x="190" y="2064"/>
                  </a:cubicBezTo>
                  <a:cubicBezTo>
                    <a:pt x="284" y="2175"/>
                    <a:pt x="410" y="2230"/>
                    <a:pt x="536" y="2230"/>
                  </a:cubicBezTo>
                  <a:cubicBezTo>
                    <a:pt x="662" y="2230"/>
                    <a:pt x="788" y="2175"/>
                    <a:pt x="883" y="2064"/>
                  </a:cubicBezTo>
                  <a:lnTo>
                    <a:pt x="2112" y="836"/>
                  </a:lnTo>
                  <a:cubicBezTo>
                    <a:pt x="2301" y="647"/>
                    <a:pt x="2301" y="332"/>
                    <a:pt x="2112" y="143"/>
                  </a:cubicBezTo>
                  <a:cubicBezTo>
                    <a:pt x="2017" y="48"/>
                    <a:pt x="1891" y="1"/>
                    <a:pt x="1765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11" name="Google Shape;9474;p148"/>
            <p:cNvSpPr/>
            <p:nvPr/>
          </p:nvSpPr>
          <p:spPr>
            <a:xfrm>
              <a:off x="-5156325" y="3856375"/>
              <a:ext cx="58300" cy="55750"/>
            </a:xfrm>
            <a:custGeom>
              <a:avLst/>
              <a:gdLst/>
              <a:ahLst/>
              <a:cxnLst/>
              <a:rect l="l" t="t" r="r" b="b"/>
              <a:pathLst>
                <a:path w="2332" h="2230" extrusionOk="0">
                  <a:moveTo>
                    <a:pt x="1781" y="1"/>
                  </a:moveTo>
                  <a:cubicBezTo>
                    <a:pt x="1655" y="1"/>
                    <a:pt x="1529" y="56"/>
                    <a:pt x="1418" y="166"/>
                  </a:cubicBezTo>
                  <a:lnTo>
                    <a:pt x="190" y="1395"/>
                  </a:lnTo>
                  <a:cubicBezTo>
                    <a:pt x="1" y="1584"/>
                    <a:pt x="1" y="1899"/>
                    <a:pt x="190" y="2088"/>
                  </a:cubicBezTo>
                  <a:cubicBezTo>
                    <a:pt x="300" y="2183"/>
                    <a:pt x="442" y="2230"/>
                    <a:pt x="575" y="2230"/>
                  </a:cubicBezTo>
                  <a:cubicBezTo>
                    <a:pt x="709" y="2230"/>
                    <a:pt x="835" y="2183"/>
                    <a:pt x="914" y="2088"/>
                  </a:cubicBezTo>
                  <a:lnTo>
                    <a:pt x="2143" y="859"/>
                  </a:lnTo>
                  <a:cubicBezTo>
                    <a:pt x="2332" y="670"/>
                    <a:pt x="2332" y="355"/>
                    <a:pt x="2143" y="166"/>
                  </a:cubicBezTo>
                  <a:cubicBezTo>
                    <a:pt x="2033" y="56"/>
                    <a:pt x="1907" y="1"/>
                    <a:pt x="1781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12" name="Google Shape;9475;p148"/>
            <p:cNvSpPr/>
            <p:nvPr/>
          </p:nvSpPr>
          <p:spPr>
            <a:xfrm>
              <a:off x="-5105925" y="3886525"/>
              <a:ext cx="37050" cy="37425"/>
            </a:xfrm>
            <a:custGeom>
              <a:avLst/>
              <a:gdLst/>
              <a:ahLst/>
              <a:cxnLst/>
              <a:rect l="l" t="t" r="r" b="b"/>
              <a:pathLst>
                <a:path w="1482" h="1497" extrusionOk="0">
                  <a:moveTo>
                    <a:pt x="662" y="0"/>
                  </a:moveTo>
                  <a:lnTo>
                    <a:pt x="536" y="126"/>
                  </a:lnTo>
                  <a:lnTo>
                    <a:pt x="1" y="756"/>
                  </a:lnTo>
                  <a:lnTo>
                    <a:pt x="599" y="1355"/>
                  </a:lnTo>
                  <a:cubicBezTo>
                    <a:pt x="694" y="1449"/>
                    <a:pt x="820" y="1497"/>
                    <a:pt x="946" y="1497"/>
                  </a:cubicBezTo>
                  <a:cubicBezTo>
                    <a:pt x="1072" y="1497"/>
                    <a:pt x="1198" y="1449"/>
                    <a:pt x="1293" y="1355"/>
                  </a:cubicBezTo>
                  <a:cubicBezTo>
                    <a:pt x="1482" y="1166"/>
                    <a:pt x="1482" y="851"/>
                    <a:pt x="1293" y="662"/>
                  </a:cubicBezTo>
                  <a:lnTo>
                    <a:pt x="662" y="0"/>
                  </a:lnTo>
                  <a:close/>
                </a:path>
              </a:pathLst>
            </a:cu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13" name="Google Shape;9476;p148"/>
            <p:cNvSpPr/>
            <p:nvPr/>
          </p:nvSpPr>
          <p:spPr>
            <a:xfrm>
              <a:off x="-5254775" y="3648050"/>
              <a:ext cx="278050" cy="248325"/>
            </a:xfrm>
            <a:custGeom>
              <a:avLst/>
              <a:gdLst/>
              <a:ahLst/>
              <a:cxnLst/>
              <a:rect l="l" t="t" r="r" b="b"/>
              <a:pathLst>
                <a:path w="11122" h="9933" extrusionOk="0">
                  <a:moveTo>
                    <a:pt x="4049" y="1"/>
                  </a:moveTo>
                  <a:cubicBezTo>
                    <a:pt x="3781" y="1"/>
                    <a:pt x="3513" y="103"/>
                    <a:pt x="3308" y="308"/>
                  </a:cubicBezTo>
                  <a:lnTo>
                    <a:pt x="410" y="3364"/>
                  </a:lnTo>
                  <a:cubicBezTo>
                    <a:pt x="0" y="3774"/>
                    <a:pt x="0" y="4435"/>
                    <a:pt x="410" y="4813"/>
                  </a:cubicBezTo>
                  <a:lnTo>
                    <a:pt x="631" y="5065"/>
                  </a:lnTo>
                  <a:lnTo>
                    <a:pt x="1198" y="4498"/>
                  </a:lnTo>
                  <a:cubicBezTo>
                    <a:pt x="1454" y="4242"/>
                    <a:pt x="1794" y="4106"/>
                    <a:pt x="2122" y="4106"/>
                  </a:cubicBezTo>
                  <a:cubicBezTo>
                    <a:pt x="2398" y="4106"/>
                    <a:pt x="2666" y="4202"/>
                    <a:pt x="2867" y="4404"/>
                  </a:cubicBezTo>
                  <a:cubicBezTo>
                    <a:pt x="3151" y="4624"/>
                    <a:pt x="3308" y="4971"/>
                    <a:pt x="3277" y="5286"/>
                  </a:cubicBezTo>
                  <a:cubicBezTo>
                    <a:pt x="3592" y="5286"/>
                    <a:pt x="3907" y="5412"/>
                    <a:pt x="4128" y="5664"/>
                  </a:cubicBezTo>
                  <a:cubicBezTo>
                    <a:pt x="4380" y="5884"/>
                    <a:pt x="4506" y="6200"/>
                    <a:pt x="4506" y="6515"/>
                  </a:cubicBezTo>
                  <a:cubicBezTo>
                    <a:pt x="4821" y="6515"/>
                    <a:pt x="5136" y="6641"/>
                    <a:pt x="5356" y="6861"/>
                  </a:cubicBezTo>
                  <a:cubicBezTo>
                    <a:pt x="5608" y="7113"/>
                    <a:pt x="5703" y="7428"/>
                    <a:pt x="5703" y="7743"/>
                  </a:cubicBezTo>
                  <a:cubicBezTo>
                    <a:pt x="6018" y="7743"/>
                    <a:pt x="6364" y="7869"/>
                    <a:pt x="6585" y="8090"/>
                  </a:cubicBezTo>
                  <a:cubicBezTo>
                    <a:pt x="6837" y="8342"/>
                    <a:pt x="6931" y="8657"/>
                    <a:pt x="6931" y="8909"/>
                  </a:cubicBezTo>
                  <a:lnTo>
                    <a:pt x="7814" y="9791"/>
                  </a:lnTo>
                  <a:cubicBezTo>
                    <a:pt x="7908" y="9886"/>
                    <a:pt x="8034" y="9933"/>
                    <a:pt x="8160" y="9933"/>
                  </a:cubicBezTo>
                  <a:cubicBezTo>
                    <a:pt x="8286" y="9933"/>
                    <a:pt x="8412" y="9886"/>
                    <a:pt x="8507" y="9791"/>
                  </a:cubicBezTo>
                  <a:cubicBezTo>
                    <a:pt x="8727" y="9602"/>
                    <a:pt x="8727" y="9287"/>
                    <a:pt x="8507" y="9066"/>
                  </a:cubicBezTo>
                  <a:lnTo>
                    <a:pt x="7656" y="8216"/>
                  </a:lnTo>
                  <a:cubicBezTo>
                    <a:pt x="7530" y="8090"/>
                    <a:pt x="7530" y="7869"/>
                    <a:pt x="7656" y="7743"/>
                  </a:cubicBezTo>
                  <a:cubicBezTo>
                    <a:pt x="7748" y="7596"/>
                    <a:pt x="7851" y="7534"/>
                    <a:pt x="7953" y="7534"/>
                  </a:cubicBezTo>
                  <a:cubicBezTo>
                    <a:pt x="8024" y="7534"/>
                    <a:pt x="8095" y="7565"/>
                    <a:pt x="8160" y="7617"/>
                  </a:cubicBezTo>
                  <a:lnTo>
                    <a:pt x="9011" y="8499"/>
                  </a:lnTo>
                  <a:cubicBezTo>
                    <a:pt x="9121" y="8594"/>
                    <a:pt x="9255" y="8641"/>
                    <a:pt x="9385" y="8641"/>
                  </a:cubicBezTo>
                  <a:cubicBezTo>
                    <a:pt x="9515" y="8641"/>
                    <a:pt x="9641" y="8594"/>
                    <a:pt x="9735" y="8499"/>
                  </a:cubicBezTo>
                  <a:cubicBezTo>
                    <a:pt x="9924" y="8279"/>
                    <a:pt x="9924" y="7964"/>
                    <a:pt x="9735" y="7775"/>
                  </a:cubicBezTo>
                  <a:lnTo>
                    <a:pt x="8853" y="6924"/>
                  </a:lnTo>
                  <a:cubicBezTo>
                    <a:pt x="8759" y="6798"/>
                    <a:pt x="8759" y="6578"/>
                    <a:pt x="8853" y="6452"/>
                  </a:cubicBezTo>
                  <a:cubicBezTo>
                    <a:pt x="8916" y="6389"/>
                    <a:pt x="9011" y="6357"/>
                    <a:pt x="9101" y="6357"/>
                  </a:cubicBezTo>
                  <a:cubicBezTo>
                    <a:pt x="9192" y="6357"/>
                    <a:pt x="9279" y="6389"/>
                    <a:pt x="9326" y="6452"/>
                  </a:cubicBezTo>
                  <a:lnTo>
                    <a:pt x="10208" y="7302"/>
                  </a:lnTo>
                  <a:cubicBezTo>
                    <a:pt x="10303" y="7397"/>
                    <a:pt x="10429" y="7444"/>
                    <a:pt x="10555" y="7444"/>
                  </a:cubicBezTo>
                  <a:cubicBezTo>
                    <a:pt x="10681" y="7444"/>
                    <a:pt x="10807" y="7397"/>
                    <a:pt x="10901" y="7302"/>
                  </a:cubicBezTo>
                  <a:cubicBezTo>
                    <a:pt x="11122" y="7113"/>
                    <a:pt x="11122" y="6798"/>
                    <a:pt x="10901" y="6609"/>
                  </a:cubicBezTo>
                  <a:lnTo>
                    <a:pt x="10334" y="6010"/>
                  </a:lnTo>
                  <a:lnTo>
                    <a:pt x="10208" y="5884"/>
                  </a:lnTo>
                  <a:lnTo>
                    <a:pt x="6931" y="2608"/>
                  </a:lnTo>
                  <a:cubicBezTo>
                    <a:pt x="6884" y="2561"/>
                    <a:pt x="6798" y="2537"/>
                    <a:pt x="6707" y="2537"/>
                  </a:cubicBezTo>
                  <a:cubicBezTo>
                    <a:pt x="6616" y="2537"/>
                    <a:pt x="6522" y="2561"/>
                    <a:pt x="6459" y="2608"/>
                  </a:cubicBezTo>
                  <a:lnTo>
                    <a:pt x="5167" y="3931"/>
                  </a:lnTo>
                  <a:cubicBezTo>
                    <a:pt x="4904" y="4176"/>
                    <a:pt x="4562" y="4308"/>
                    <a:pt x="4229" y="4308"/>
                  </a:cubicBezTo>
                  <a:cubicBezTo>
                    <a:pt x="4004" y="4308"/>
                    <a:pt x="3783" y="4247"/>
                    <a:pt x="3592" y="4120"/>
                  </a:cubicBezTo>
                  <a:cubicBezTo>
                    <a:pt x="2962" y="3679"/>
                    <a:pt x="2930" y="2829"/>
                    <a:pt x="3434" y="2293"/>
                  </a:cubicBezTo>
                  <a:lnTo>
                    <a:pt x="5010" y="529"/>
                  </a:lnTo>
                  <a:lnTo>
                    <a:pt x="4789" y="308"/>
                  </a:lnTo>
                  <a:cubicBezTo>
                    <a:pt x="4584" y="103"/>
                    <a:pt x="4317" y="1"/>
                    <a:pt x="4049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14" name="Google Shape;9477;p148"/>
            <p:cNvSpPr/>
            <p:nvPr/>
          </p:nvSpPr>
          <p:spPr>
            <a:xfrm>
              <a:off x="-5163425" y="3631325"/>
              <a:ext cx="205600" cy="150450"/>
            </a:xfrm>
            <a:custGeom>
              <a:avLst/>
              <a:gdLst/>
              <a:ahLst/>
              <a:cxnLst/>
              <a:rect l="l" t="t" r="r" b="b"/>
              <a:pathLst>
                <a:path w="8224" h="6018" extrusionOk="0">
                  <a:moveTo>
                    <a:pt x="3699" y="0"/>
                  </a:moveTo>
                  <a:cubicBezTo>
                    <a:pt x="3435" y="0"/>
                    <a:pt x="3167" y="95"/>
                    <a:pt x="2962" y="284"/>
                  </a:cubicBezTo>
                  <a:lnTo>
                    <a:pt x="2364" y="883"/>
                  </a:lnTo>
                  <a:lnTo>
                    <a:pt x="2269" y="1009"/>
                  </a:lnTo>
                  <a:lnTo>
                    <a:pt x="222" y="3245"/>
                  </a:lnTo>
                  <a:cubicBezTo>
                    <a:pt x="1" y="3435"/>
                    <a:pt x="1" y="3781"/>
                    <a:pt x="222" y="3970"/>
                  </a:cubicBezTo>
                  <a:cubicBezTo>
                    <a:pt x="316" y="4065"/>
                    <a:pt x="442" y="4112"/>
                    <a:pt x="568" y="4112"/>
                  </a:cubicBezTo>
                  <a:cubicBezTo>
                    <a:pt x="694" y="4112"/>
                    <a:pt x="820" y="4065"/>
                    <a:pt x="915" y="3970"/>
                  </a:cubicBezTo>
                  <a:lnTo>
                    <a:pt x="2269" y="2615"/>
                  </a:lnTo>
                  <a:cubicBezTo>
                    <a:pt x="2458" y="2426"/>
                    <a:pt x="2718" y="2332"/>
                    <a:pt x="2982" y="2332"/>
                  </a:cubicBezTo>
                  <a:cubicBezTo>
                    <a:pt x="3246" y="2332"/>
                    <a:pt x="3514" y="2426"/>
                    <a:pt x="3719" y="2615"/>
                  </a:cubicBezTo>
                  <a:lnTo>
                    <a:pt x="7090" y="6018"/>
                  </a:lnTo>
                  <a:lnTo>
                    <a:pt x="7814" y="5356"/>
                  </a:lnTo>
                  <a:cubicBezTo>
                    <a:pt x="8224" y="4947"/>
                    <a:pt x="8224" y="4285"/>
                    <a:pt x="7814" y="3876"/>
                  </a:cubicBezTo>
                  <a:lnTo>
                    <a:pt x="4412" y="284"/>
                  </a:lnTo>
                  <a:cubicBezTo>
                    <a:pt x="4223" y="95"/>
                    <a:pt x="3963" y="0"/>
                    <a:pt x="3699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oogle Shape;7439;p144"/>
          <p:cNvGrpSpPr/>
          <p:nvPr/>
        </p:nvGrpSpPr>
        <p:grpSpPr>
          <a:xfrm>
            <a:off x="5905774" y="2889284"/>
            <a:ext cx="350079" cy="350079"/>
            <a:chOff x="583100" y="3982600"/>
            <a:chExt cx="296175" cy="296175"/>
          </a:xfrm>
        </p:grpSpPr>
        <p:sp>
          <p:nvSpPr>
            <p:cNvPr id="16" name="Google Shape;7440;p144"/>
            <p:cNvSpPr/>
            <p:nvPr/>
          </p:nvSpPr>
          <p:spPr>
            <a:xfrm>
              <a:off x="694925" y="3982600"/>
              <a:ext cx="70925" cy="68550"/>
            </a:xfrm>
            <a:custGeom>
              <a:avLst/>
              <a:gdLst/>
              <a:ahLst/>
              <a:cxnLst/>
              <a:rect l="l" t="t" r="r" b="b"/>
              <a:pathLst>
                <a:path w="2837" h="2742" extrusionOk="0">
                  <a:moveTo>
                    <a:pt x="1419" y="1"/>
                  </a:moveTo>
                  <a:cubicBezTo>
                    <a:pt x="631" y="1"/>
                    <a:pt x="1" y="599"/>
                    <a:pt x="1" y="1355"/>
                  </a:cubicBezTo>
                  <a:cubicBezTo>
                    <a:pt x="1" y="2143"/>
                    <a:pt x="631" y="2742"/>
                    <a:pt x="1419" y="2742"/>
                  </a:cubicBezTo>
                  <a:cubicBezTo>
                    <a:pt x="2206" y="2742"/>
                    <a:pt x="2836" y="2143"/>
                    <a:pt x="2836" y="1355"/>
                  </a:cubicBezTo>
                  <a:cubicBezTo>
                    <a:pt x="2836" y="599"/>
                    <a:pt x="2206" y="1"/>
                    <a:pt x="1419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7441;p144"/>
            <p:cNvSpPr/>
            <p:nvPr/>
          </p:nvSpPr>
          <p:spPr>
            <a:xfrm>
              <a:off x="609075" y="4139350"/>
              <a:ext cx="69350" cy="68525"/>
            </a:xfrm>
            <a:custGeom>
              <a:avLst/>
              <a:gdLst/>
              <a:ahLst/>
              <a:cxnLst/>
              <a:rect l="l" t="t" r="r" b="b"/>
              <a:pathLst>
                <a:path w="2774" h="2741" extrusionOk="0">
                  <a:moveTo>
                    <a:pt x="1387" y="0"/>
                  </a:moveTo>
                  <a:cubicBezTo>
                    <a:pt x="631" y="0"/>
                    <a:pt x="1" y="630"/>
                    <a:pt x="1" y="1355"/>
                  </a:cubicBezTo>
                  <a:cubicBezTo>
                    <a:pt x="1" y="2111"/>
                    <a:pt x="631" y="2741"/>
                    <a:pt x="1387" y="2741"/>
                  </a:cubicBezTo>
                  <a:cubicBezTo>
                    <a:pt x="2143" y="2741"/>
                    <a:pt x="2773" y="2111"/>
                    <a:pt x="2773" y="1355"/>
                  </a:cubicBezTo>
                  <a:cubicBezTo>
                    <a:pt x="2773" y="630"/>
                    <a:pt x="2143" y="0"/>
                    <a:pt x="1387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7442;p144"/>
            <p:cNvSpPr/>
            <p:nvPr/>
          </p:nvSpPr>
          <p:spPr>
            <a:xfrm>
              <a:off x="783925" y="4140125"/>
              <a:ext cx="68550" cy="68550"/>
            </a:xfrm>
            <a:custGeom>
              <a:avLst/>
              <a:gdLst/>
              <a:ahLst/>
              <a:cxnLst/>
              <a:rect l="l" t="t" r="r" b="b"/>
              <a:pathLst>
                <a:path w="2742" h="2742" extrusionOk="0">
                  <a:moveTo>
                    <a:pt x="1356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11"/>
                    <a:pt x="631" y="2741"/>
                    <a:pt x="1356" y="2741"/>
                  </a:cubicBezTo>
                  <a:cubicBezTo>
                    <a:pt x="2112" y="2741"/>
                    <a:pt x="2742" y="2111"/>
                    <a:pt x="2742" y="1387"/>
                  </a:cubicBezTo>
                  <a:cubicBezTo>
                    <a:pt x="2742" y="631"/>
                    <a:pt x="2112" y="1"/>
                    <a:pt x="1356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7443;p144"/>
            <p:cNvSpPr/>
            <p:nvPr/>
          </p:nvSpPr>
          <p:spPr>
            <a:xfrm>
              <a:off x="583100" y="4207075"/>
              <a:ext cx="122100" cy="71700"/>
            </a:xfrm>
            <a:custGeom>
              <a:avLst/>
              <a:gdLst/>
              <a:ahLst/>
              <a:cxnLst/>
              <a:rect l="l" t="t" r="r" b="b"/>
              <a:pathLst>
                <a:path w="4884" h="2868" extrusionOk="0">
                  <a:moveTo>
                    <a:pt x="819" y="0"/>
                  </a:moveTo>
                  <a:cubicBezTo>
                    <a:pt x="347" y="442"/>
                    <a:pt x="0" y="1072"/>
                    <a:pt x="0" y="1796"/>
                  </a:cubicBezTo>
                  <a:lnTo>
                    <a:pt x="0" y="2521"/>
                  </a:lnTo>
                  <a:cubicBezTo>
                    <a:pt x="0" y="2710"/>
                    <a:pt x="158" y="2867"/>
                    <a:pt x="347" y="2867"/>
                  </a:cubicBezTo>
                  <a:lnTo>
                    <a:pt x="4505" y="2867"/>
                  </a:lnTo>
                  <a:cubicBezTo>
                    <a:pt x="4726" y="2867"/>
                    <a:pt x="4883" y="2710"/>
                    <a:pt x="4883" y="2521"/>
                  </a:cubicBezTo>
                  <a:lnTo>
                    <a:pt x="4883" y="1796"/>
                  </a:lnTo>
                  <a:cubicBezTo>
                    <a:pt x="4883" y="1103"/>
                    <a:pt x="4568" y="442"/>
                    <a:pt x="4033" y="0"/>
                  </a:cubicBezTo>
                  <a:cubicBezTo>
                    <a:pt x="3655" y="473"/>
                    <a:pt x="3088" y="788"/>
                    <a:pt x="2426" y="788"/>
                  </a:cubicBezTo>
                  <a:cubicBezTo>
                    <a:pt x="1796" y="788"/>
                    <a:pt x="1197" y="473"/>
                    <a:pt x="819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7444;p144"/>
            <p:cNvSpPr/>
            <p:nvPr/>
          </p:nvSpPr>
          <p:spPr>
            <a:xfrm>
              <a:off x="669725" y="4049550"/>
              <a:ext cx="122900" cy="72475"/>
            </a:xfrm>
            <a:custGeom>
              <a:avLst/>
              <a:gdLst/>
              <a:ahLst/>
              <a:cxnLst/>
              <a:rect l="l" t="t" r="r" b="b"/>
              <a:pathLst>
                <a:path w="4916" h="2899" extrusionOk="0">
                  <a:moveTo>
                    <a:pt x="851" y="1"/>
                  </a:moveTo>
                  <a:cubicBezTo>
                    <a:pt x="347" y="442"/>
                    <a:pt x="1" y="1103"/>
                    <a:pt x="1" y="1796"/>
                  </a:cubicBezTo>
                  <a:lnTo>
                    <a:pt x="1" y="2552"/>
                  </a:lnTo>
                  <a:cubicBezTo>
                    <a:pt x="1" y="2741"/>
                    <a:pt x="158" y="2899"/>
                    <a:pt x="347" y="2899"/>
                  </a:cubicBezTo>
                  <a:lnTo>
                    <a:pt x="4537" y="2899"/>
                  </a:lnTo>
                  <a:cubicBezTo>
                    <a:pt x="4758" y="2899"/>
                    <a:pt x="4915" y="2741"/>
                    <a:pt x="4915" y="2552"/>
                  </a:cubicBezTo>
                  <a:lnTo>
                    <a:pt x="4915" y="1796"/>
                  </a:lnTo>
                  <a:cubicBezTo>
                    <a:pt x="4915" y="1103"/>
                    <a:pt x="4600" y="442"/>
                    <a:pt x="4065" y="1"/>
                  </a:cubicBezTo>
                  <a:cubicBezTo>
                    <a:pt x="3687" y="473"/>
                    <a:pt x="3088" y="788"/>
                    <a:pt x="2458" y="788"/>
                  </a:cubicBezTo>
                  <a:cubicBezTo>
                    <a:pt x="1828" y="788"/>
                    <a:pt x="1198" y="473"/>
                    <a:pt x="851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7445;p144"/>
            <p:cNvSpPr/>
            <p:nvPr/>
          </p:nvSpPr>
          <p:spPr>
            <a:xfrm>
              <a:off x="757150" y="4207075"/>
              <a:ext cx="122125" cy="71700"/>
            </a:xfrm>
            <a:custGeom>
              <a:avLst/>
              <a:gdLst/>
              <a:ahLst/>
              <a:cxnLst/>
              <a:rect l="l" t="t" r="r" b="b"/>
              <a:pathLst>
                <a:path w="4885" h="2868" extrusionOk="0">
                  <a:moveTo>
                    <a:pt x="820" y="0"/>
                  </a:moveTo>
                  <a:cubicBezTo>
                    <a:pt x="316" y="442"/>
                    <a:pt x="1" y="1103"/>
                    <a:pt x="1" y="1796"/>
                  </a:cubicBezTo>
                  <a:lnTo>
                    <a:pt x="1" y="2521"/>
                  </a:lnTo>
                  <a:cubicBezTo>
                    <a:pt x="1" y="2710"/>
                    <a:pt x="158" y="2867"/>
                    <a:pt x="347" y="2867"/>
                  </a:cubicBezTo>
                  <a:lnTo>
                    <a:pt x="4506" y="2867"/>
                  </a:lnTo>
                  <a:cubicBezTo>
                    <a:pt x="4727" y="2867"/>
                    <a:pt x="4884" y="2710"/>
                    <a:pt x="4884" y="2521"/>
                  </a:cubicBezTo>
                  <a:lnTo>
                    <a:pt x="4884" y="1796"/>
                  </a:lnTo>
                  <a:cubicBezTo>
                    <a:pt x="4884" y="1103"/>
                    <a:pt x="4569" y="442"/>
                    <a:pt x="4033" y="0"/>
                  </a:cubicBezTo>
                  <a:cubicBezTo>
                    <a:pt x="3655" y="473"/>
                    <a:pt x="3088" y="788"/>
                    <a:pt x="2427" y="788"/>
                  </a:cubicBezTo>
                  <a:cubicBezTo>
                    <a:pt x="1797" y="788"/>
                    <a:pt x="1198" y="473"/>
                    <a:pt x="820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7446;p144"/>
            <p:cNvSpPr/>
            <p:nvPr/>
          </p:nvSpPr>
          <p:spPr>
            <a:xfrm>
              <a:off x="691775" y="4139350"/>
              <a:ext cx="77225" cy="64600"/>
            </a:xfrm>
            <a:custGeom>
              <a:avLst/>
              <a:gdLst/>
              <a:ahLst/>
              <a:cxnLst/>
              <a:rect l="l" t="t" r="r" b="b"/>
              <a:pathLst>
                <a:path w="3089" h="2584" extrusionOk="0">
                  <a:moveTo>
                    <a:pt x="1198" y="0"/>
                  </a:moveTo>
                  <a:lnTo>
                    <a:pt x="1198" y="882"/>
                  </a:lnTo>
                  <a:lnTo>
                    <a:pt x="1" y="2079"/>
                  </a:lnTo>
                  <a:cubicBezTo>
                    <a:pt x="221" y="2237"/>
                    <a:pt x="284" y="2300"/>
                    <a:pt x="473" y="2583"/>
                  </a:cubicBezTo>
                  <a:lnTo>
                    <a:pt x="1545" y="1575"/>
                  </a:lnTo>
                  <a:lnTo>
                    <a:pt x="2616" y="2583"/>
                  </a:lnTo>
                  <a:cubicBezTo>
                    <a:pt x="2773" y="2394"/>
                    <a:pt x="2931" y="2237"/>
                    <a:pt x="3088" y="2111"/>
                  </a:cubicBezTo>
                  <a:lnTo>
                    <a:pt x="1891" y="882"/>
                  </a:lnTo>
                  <a:lnTo>
                    <a:pt x="1891" y="0"/>
                  </a:lnTo>
                  <a:close/>
                </a:path>
              </a:pathLst>
            </a:cu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Rectangle 22"/>
          <p:cNvSpPr/>
          <p:nvPr/>
        </p:nvSpPr>
        <p:spPr>
          <a:xfrm>
            <a:off x="4272072" y="3853757"/>
            <a:ext cx="4020218" cy="73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dirty="0"/>
              <a:t>Apporter aux </a:t>
            </a:r>
            <a:r>
              <a:rPr lang="fr-FR" dirty="0" err="1"/>
              <a:t>doctorant⸱es</a:t>
            </a:r>
            <a:r>
              <a:rPr lang="fr-FR" dirty="0"/>
              <a:t> une expérience professionnelle et favoriser leur recrutement par les entreprises </a:t>
            </a:r>
          </a:p>
        </p:txBody>
      </p:sp>
    </p:spTree>
    <p:extLst>
      <p:ext uri="{BB962C8B-B14F-4D97-AF65-F5344CB8AC3E}">
        <p14:creationId xmlns:p14="http://schemas.microsoft.com/office/powerpoint/2010/main" val="378661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L’ANRT</a:t>
            </a:r>
          </a:p>
        </p:txBody>
      </p:sp>
      <p:sp>
        <p:nvSpPr>
          <p:cNvPr id="4" name="Google Shape;546;p65"/>
          <p:cNvSpPr txBox="1">
            <a:spLocks/>
          </p:cNvSpPr>
          <p:nvPr/>
        </p:nvSpPr>
        <p:spPr>
          <a:xfrm>
            <a:off x="327759" y="817230"/>
            <a:ext cx="4454434" cy="408214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FontTx/>
              <a:buBlip>
                <a:blip r:embed="rId2"/>
              </a:buBlip>
              <a:defRPr sz="1725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Wingdings" pitchFamily="2" charset="2"/>
              <a:buChar char="§"/>
              <a:defRPr sz="1425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Tx/>
              <a:buBlip>
                <a:blip r:embed="rId3"/>
              </a:buBlip>
              <a:defRPr sz="1275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Tx/>
              <a:buBlip>
                <a:blip r:embed="rId4"/>
              </a:buBlip>
              <a:defRPr sz="1125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Tx/>
              <a:buBlip>
                <a:blip r:embed="rId5"/>
              </a:buBlip>
              <a:defRPr sz="975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just">
              <a:buClrTx/>
              <a:buNone/>
            </a:pPr>
            <a:endParaRPr lang="fr-FR" sz="1600" dirty="0"/>
          </a:p>
          <a:p>
            <a:pPr algn="just"/>
            <a:r>
              <a:rPr lang="fr-FR" sz="1600" dirty="0"/>
              <a:t>L’Association nationale de la recherche et de la technologie (ANRT), déléguée par le ministère de la recherche, est chargée d'animer et de superviser le dispositif CIFRE. </a:t>
            </a:r>
          </a:p>
          <a:p>
            <a:pPr marL="0" indent="0" algn="just">
              <a:buNone/>
            </a:pPr>
            <a:endParaRPr lang="fr-FR" sz="1600" dirty="0"/>
          </a:p>
          <a:p>
            <a:pPr algn="just"/>
            <a:r>
              <a:rPr lang="fr-FR" sz="1600" dirty="0"/>
              <a:t>C’est elle qui valide l’attribution de l’aide financière.</a:t>
            </a:r>
          </a:p>
          <a:p>
            <a:pPr marL="0" indent="0" algn="just">
              <a:buNone/>
            </a:pPr>
            <a:endParaRPr lang="fr-FR" sz="1600" dirty="0"/>
          </a:p>
          <a:p>
            <a:pPr algn="just"/>
            <a:r>
              <a:rPr lang="fr-FR" sz="1600" dirty="0"/>
              <a:t>Elle est autorisée à vérifier à tout moment si les critères d'attribution sont bien observés.</a:t>
            </a:r>
          </a:p>
          <a:p>
            <a:pPr algn="just"/>
            <a:endParaRPr lang="fr-FR" sz="1600" dirty="0"/>
          </a:p>
          <a:p>
            <a:pPr marL="114300" indent="0" algn="just">
              <a:buClrTx/>
              <a:buFontTx/>
              <a:buNone/>
            </a:pPr>
            <a:endParaRPr lang="fr-FR" dirty="0"/>
          </a:p>
        </p:txBody>
      </p:sp>
      <p:pic>
        <p:nvPicPr>
          <p:cNvPr id="5" name="Google Shape;548;p65"/>
          <p:cNvPicPr preferRelativeResize="0"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714" y="1533253"/>
            <a:ext cx="3143795" cy="2076994"/>
          </a:xfrm>
          <a:prstGeom prst="rect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956351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AFCBA0-57A2-7DC8-B35E-5E816CC149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6BBE4D-B581-B976-514B-81B3DB36C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Le dispositif </a:t>
            </a:r>
          </a:p>
        </p:txBody>
      </p:sp>
      <p:sp>
        <p:nvSpPr>
          <p:cNvPr id="4" name="Google Shape;546;p65">
            <a:extLst>
              <a:ext uri="{FF2B5EF4-FFF2-40B4-BE49-F238E27FC236}">
                <a16:creationId xmlns:a16="http://schemas.microsoft.com/office/drawing/2014/main" id="{CE5E794B-DAFB-31B4-4A98-909000403B33}"/>
              </a:ext>
            </a:extLst>
          </p:cNvPr>
          <p:cNvSpPr txBox="1">
            <a:spLocks/>
          </p:cNvSpPr>
          <p:nvPr/>
        </p:nvSpPr>
        <p:spPr>
          <a:xfrm>
            <a:off x="680313" y="939621"/>
            <a:ext cx="4101879" cy="349919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FontTx/>
              <a:buBlip>
                <a:blip r:embed="rId2"/>
              </a:buBlip>
              <a:defRPr sz="1725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Wingdings" pitchFamily="2" charset="2"/>
              <a:buChar char="§"/>
              <a:defRPr sz="1425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Tx/>
              <a:buBlip>
                <a:blip r:embed="rId3"/>
              </a:buBlip>
              <a:defRPr sz="1275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Tx/>
              <a:buBlip>
                <a:blip r:embed="rId4"/>
              </a:buBlip>
              <a:defRPr sz="1125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Tx/>
              <a:buBlip>
                <a:blip r:embed="rId5"/>
              </a:buBlip>
              <a:defRPr sz="975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endParaRPr lang="fr-FR" sz="1600" dirty="0"/>
          </a:p>
          <a:p>
            <a:pPr algn="just">
              <a:lnSpc>
                <a:spcPct val="90000"/>
              </a:lnSpc>
            </a:pPr>
            <a:r>
              <a:rPr lang="fr-FR" sz="1600" dirty="0"/>
              <a:t>Ce </a:t>
            </a:r>
            <a:r>
              <a:rPr lang="fr-FR" sz="1600" b="1" dirty="0"/>
              <a:t>dispositif phare de la recherche partenariale</a:t>
            </a:r>
            <a:r>
              <a:rPr lang="fr-FR" sz="1600" dirty="0"/>
              <a:t> constitue un levier pour initier et renforcer les coopérations public-privé en R&amp;D et </a:t>
            </a:r>
            <a:r>
              <a:rPr lang="fr-FR" sz="1600" b="1" dirty="0"/>
              <a:t>favoriser l'emploi des docteur.es</a:t>
            </a:r>
            <a:r>
              <a:rPr lang="fr-FR" sz="1600" dirty="0"/>
              <a:t>. </a:t>
            </a:r>
          </a:p>
          <a:p>
            <a:pPr marL="0" indent="0" algn="just">
              <a:lnSpc>
                <a:spcPct val="90000"/>
              </a:lnSpc>
              <a:buNone/>
            </a:pPr>
            <a:endParaRPr lang="fr-FR" dirty="0"/>
          </a:p>
          <a:p>
            <a:pPr lvl="1" algn="just">
              <a:lnSpc>
                <a:spcPct val="90000"/>
              </a:lnSpc>
            </a:pPr>
            <a:r>
              <a:rPr lang="fr-FR" dirty="0"/>
              <a:t>Favoriser le développement de la recherche partenariale entre le milieu académique et les entreprises </a:t>
            </a:r>
          </a:p>
          <a:p>
            <a:pPr marL="342900" lvl="1" indent="0" algn="just">
              <a:lnSpc>
                <a:spcPct val="90000"/>
              </a:lnSpc>
              <a:buNone/>
            </a:pPr>
            <a:endParaRPr lang="fr-FR" dirty="0"/>
          </a:p>
          <a:p>
            <a:pPr lvl="1" algn="just">
              <a:lnSpc>
                <a:spcPct val="90000"/>
              </a:lnSpc>
            </a:pPr>
            <a:r>
              <a:rPr lang="fr-FR" dirty="0"/>
              <a:t>Il permet de placer les doctorant.es dans des conditions d’emploi scientifique. </a:t>
            </a:r>
          </a:p>
          <a:p>
            <a:endParaRPr lang="fr-FR" dirty="0"/>
          </a:p>
          <a:p>
            <a:pPr marL="114300" indent="0" algn="just">
              <a:buClrTx/>
              <a:buFontTx/>
              <a:buNone/>
            </a:pPr>
            <a:endParaRPr lang="fr-FR" dirty="0"/>
          </a:p>
        </p:txBody>
      </p:sp>
      <p:pic>
        <p:nvPicPr>
          <p:cNvPr id="2050" name="Picture 2" descr="Convention industrielle de formation par la recherche — Wikipédia">
            <a:extLst>
              <a:ext uri="{FF2B5EF4-FFF2-40B4-BE49-F238E27FC236}">
                <a16:creationId xmlns:a16="http://schemas.microsoft.com/office/drawing/2014/main" id="{B94AF8B5-1408-C280-D676-B708D1119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69200" y="704685"/>
            <a:ext cx="1058400" cy="148960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75A012-4E2D-E241-BD48-0C4B5FFF5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686" y="2417822"/>
            <a:ext cx="3396627" cy="2020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096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F1741C-6C45-57AD-EAD2-79A9B8DDD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Le principe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E1BD14-0DE3-C1B0-A4D4-400A131A5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422" y="885140"/>
            <a:ext cx="7535578" cy="3802060"/>
          </a:xfrm>
        </p:spPr>
        <p:txBody>
          <a:bodyPr>
            <a:normAutofit lnSpcReduction="10000"/>
          </a:bodyPr>
          <a:lstStyle/>
          <a:p>
            <a:r>
              <a:rPr lang="fr-FR" b="1" dirty="0"/>
              <a:t>Les CIFRE associent trois partenaires principaux :</a:t>
            </a:r>
          </a:p>
          <a:p>
            <a:pPr marL="0" indent="0">
              <a:buNone/>
            </a:pPr>
            <a:endParaRPr lang="fr-FR" sz="1400" b="1" dirty="0"/>
          </a:p>
          <a:p>
            <a:pPr lvl="1" algn="just"/>
            <a:r>
              <a:rPr lang="fr-FR" sz="1400" b="1" dirty="0"/>
              <a:t>L'entreprise</a:t>
            </a:r>
            <a:r>
              <a:rPr lang="fr-FR" sz="1400" dirty="0"/>
              <a:t> recrute </a:t>
            </a:r>
            <a:r>
              <a:rPr lang="fr-FR" sz="1400" dirty="0" err="1"/>
              <a:t>un⸱e</a:t>
            </a:r>
            <a:r>
              <a:rPr lang="fr-FR" sz="1400" dirty="0"/>
              <a:t> </a:t>
            </a:r>
            <a:r>
              <a:rPr lang="fr-FR" sz="1400" b="1" dirty="0" err="1"/>
              <a:t>diplômé⸱e</a:t>
            </a:r>
            <a:r>
              <a:rPr lang="fr-FR" sz="1400" b="1" dirty="0"/>
              <a:t> de niveau Master </a:t>
            </a:r>
            <a:r>
              <a:rPr lang="fr-FR" sz="1400" dirty="0"/>
              <a:t>(en CDI ou en CDD) à qui elle confie une mission de recherche (objet de la thèse) ; elle s'engage à respecter les conditions salariales fixées par le ministère (2026 : 27 600 €). </a:t>
            </a:r>
          </a:p>
          <a:p>
            <a:pPr lvl="1" algn="just"/>
            <a:endParaRPr lang="fr-FR" sz="1400" dirty="0"/>
          </a:p>
          <a:p>
            <a:pPr lvl="1" algn="just"/>
            <a:r>
              <a:rPr lang="fr-FR" sz="1400" b="1" dirty="0"/>
              <a:t>Le laboratoire</a:t>
            </a:r>
            <a:r>
              <a:rPr lang="fr-FR" sz="1400" dirty="0"/>
              <a:t>, extérieur à l'entreprise, assure l'encadrement scientifique du doctorant ou de la doctorante qui est </a:t>
            </a:r>
            <a:r>
              <a:rPr lang="fr-FR" sz="1400" dirty="0" err="1"/>
              <a:t>inscrit⸱e</a:t>
            </a:r>
            <a:r>
              <a:rPr lang="fr-FR" sz="1400" dirty="0"/>
              <a:t> dans l'école doctorale de rattachement du laboratoire.</a:t>
            </a:r>
          </a:p>
          <a:p>
            <a:pPr lvl="1" algn="just"/>
            <a:endParaRPr lang="fr-FR" sz="1400" dirty="0"/>
          </a:p>
          <a:p>
            <a:pPr lvl="1" algn="just"/>
            <a:r>
              <a:rPr lang="fr-FR" sz="1400" b="1" dirty="0"/>
              <a:t>Les </a:t>
            </a:r>
            <a:r>
              <a:rPr lang="fr-FR" sz="1400" b="1" dirty="0" err="1"/>
              <a:t>doctorant</a:t>
            </a:r>
            <a:r>
              <a:rPr lang="fr-FR" sz="1400" dirty="0" err="1"/>
              <a:t>⸱</a:t>
            </a:r>
            <a:r>
              <a:rPr lang="fr-FR" sz="1400" b="1" dirty="0" err="1"/>
              <a:t>es</a:t>
            </a:r>
            <a:r>
              <a:rPr lang="fr-FR" sz="1400" b="1" dirty="0"/>
              <a:t> </a:t>
            </a:r>
            <a:r>
              <a:rPr lang="fr-FR" sz="1400" dirty="0"/>
              <a:t>consacrent 100% de leur temps, partagé entre l'entreprise et le laboratoire académique, à leurs travaux de recherche. Ils et elles bénéficient d'une double formation académique et professionnelle.</a:t>
            </a:r>
          </a:p>
          <a:p>
            <a:pPr marL="342900" lvl="1" indent="0" algn="just">
              <a:buNone/>
            </a:pPr>
            <a:endParaRPr lang="fr-FR" sz="1400" b="1" dirty="0"/>
          </a:p>
          <a:p>
            <a:pPr algn="just"/>
            <a:r>
              <a:rPr lang="fr-FR" sz="1400" b="1" dirty="0"/>
              <a:t> </a:t>
            </a:r>
            <a:r>
              <a:rPr lang="fr-FR" sz="1400" dirty="0">
                <a:hlinkClick r:id="rId2"/>
              </a:rPr>
              <a:t>Offres et candidature CIFRE</a:t>
            </a:r>
            <a:r>
              <a:rPr lang="fr-FR" sz="1400" dirty="0"/>
              <a:t> : pour recruter </a:t>
            </a:r>
            <a:r>
              <a:rPr lang="fr-FR" sz="1400" dirty="0" err="1"/>
              <a:t>un⸱e</a:t>
            </a:r>
            <a:r>
              <a:rPr lang="fr-FR" sz="1400" dirty="0"/>
              <a:t> </a:t>
            </a:r>
            <a:r>
              <a:rPr lang="fr-FR" sz="1400" dirty="0" err="1"/>
              <a:t>doctorant⸱e</a:t>
            </a:r>
            <a:r>
              <a:rPr lang="fr-FR" sz="1400" dirty="0"/>
              <a:t>, trouver un laboratoire, déposer l’offre de </a:t>
            </a:r>
            <a:r>
              <a:rPr lang="fr-FR" sz="1400" dirty="0" err="1"/>
              <a:t>Cifre</a:t>
            </a:r>
            <a:r>
              <a:rPr lang="fr-FR" sz="1400" dirty="0"/>
              <a:t> par l’entreprise.</a:t>
            </a:r>
          </a:p>
          <a:p>
            <a:pPr marL="342900" lvl="1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73441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6B333C-BE41-6016-93A9-ABEED766F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Le principe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5E68244-C2C8-1FE0-1D93-4C30AE7BE3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525" y="845400"/>
            <a:ext cx="6272456" cy="412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866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020846-0F86-EB23-B98F-8C65F2E0B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Bénéfices pour les 3 acteurs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BB19B2D-FFC4-280F-7694-4BE06F4E7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57186"/>
            <a:ext cx="7886700" cy="3576597"/>
          </a:xfrm>
        </p:spPr>
        <p:txBody>
          <a:bodyPr>
            <a:normAutofit/>
          </a:bodyPr>
          <a:lstStyle/>
          <a:p>
            <a:pPr algn="just"/>
            <a:r>
              <a:rPr lang="fr-FR" sz="1400" b="1" dirty="0" err="1"/>
              <a:t>Doctorant</a:t>
            </a:r>
            <a:r>
              <a:rPr lang="fr-FR" sz="1400" dirty="0" err="1"/>
              <a:t>⸱</a:t>
            </a:r>
            <a:r>
              <a:rPr lang="fr-FR" sz="1400" b="1" dirty="0" err="1"/>
              <a:t>es</a:t>
            </a:r>
            <a:r>
              <a:rPr lang="fr-FR" sz="1400" dirty="0"/>
              <a:t> : préparer leur thèse dans un </a:t>
            </a:r>
            <a:r>
              <a:rPr lang="fr-FR" sz="1400" b="1" dirty="0"/>
              <a:t>cadre professionnalisant </a:t>
            </a:r>
            <a:r>
              <a:rPr lang="fr-FR" sz="1400" dirty="0"/>
              <a:t>et obtenir un </a:t>
            </a:r>
            <a:r>
              <a:rPr lang="fr-FR" sz="1400" b="1" dirty="0"/>
              <a:t>emploi rapidement </a:t>
            </a:r>
            <a:r>
              <a:rPr lang="fr-FR" sz="1400" dirty="0"/>
              <a:t>(87 % dans les 6 mois après la fin de la CIFRE). </a:t>
            </a:r>
          </a:p>
          <a:p>
            <a:pPr marL="0" indent="0" algn="just">
              <a:buNone/>
            </a:pPr>
            <a:endParaRPr lang="fr-FR" sz="1400" dirty="0"/>
          </a:p>
          <a:p>
            <a:pPr algn="just"/>
            <a:r>
              <a:rPr lang="fr-FR" sz="1400" b="1" dirty="0"/>
              <a:t>Entreprises</a:t>
            </a:r>
            <a:r>
              <a:rPr lang="fr-FR" sz="1400" dirty="0"/>
              <a:t> : </a:t>
            </a:r>
          </a:p>
          <a:p>
            <a:pPr lvl="1" algn="just"/>
            <a:r>
              <a:rPr lang="fr-FR" sz="1400" dirty="0"/>
              <a:t>se doter d'une </a:t>
            </a:r>
            <a:r>
              <a:rPr lang="fr-FR" sz="1400" b="1" dirty="0"/>
              <a:t>ressource humaine performante </a:t>
            </a:r>
            <a:r>
              <a:rPr lang="fr-FR" sz="1400" dirty="0"/>
              <a:t>et sécuriser le temps consacré à la R&amp;D, à moindre coût ;</a:t>
            </a:r>
          </a:p>
          <a:p>
            <a:pPr lvl="1" algn="just">
              <a:defRPr/>
            </a:pPr>
            <a:r>
              <a:rPr lang="fr-FR" sz="1400" dirty="0"/>
              <a:t>reçoit une subvention annuelle de </a:t>
            </a:r>
            <a:r>
              <a:rPr lang="fr-FR" sz="1400" b="1" dirty="0"/>
              <a:t>14 000 </a:t>
            </a:r>
            <a:r>
              <a:rPr lang="fr-FR" sz="1400" dirty="0"/>
              <a:t>€ (non assujettie à la TVA) pendant </a:t>
            </a:r>
            <a:r>
              <a:rPr lang="fr-FR" sz="1400" b="1" dirty="0"/>
              <a:t>3 ans </a:t>
            </a:r>
            <a:r>
              <a:rPr lang="fr-FR" sz="1400" dirty="0"/>
              <a:t>pour l'embauche d'un doctorant ;</a:t>
            </a:r>
          </a:p>
          <a:p>
            <a:pPr lvl="1" algn="just">
              <a:defRPr/>
            </a:pPr>
            <a:r>
              <a:rPr lang="fr-FR" sz="1400" dirty="0"/>
              <a:t>L’entreprise peut être éligible au </a:t>
            </a:r>
            <a:r>
              <a:rPr lang="fr-FR" sz="1400" b="1" dirty="0"/>
              <a:t>Crédit Impôt Recherche </a:t>
            </a:r>
            <a:r>
              <a:rPr lang="fr-FR" sz="1400" dirty="0"/>
              <a:t>(CIR).</a:t>
            </a:r>
          </a:p>
          <a:p>
            <a:pPr marL="0" indent="0" algn="just">
              <a:buNone/>
            </a:pPr>
            <a:endParaRPr lang="fr-FR" sz="1400" dirty="0"/>
          </a:p>
          <a:p>
            <a:pPr algn="just"/>
            <a:r>
              <a:rPr lang="fr-FR" sz="1400" b="1" dirty="0"/>
              <a:t>Laboratoires</a:t>
            </a:r>
            <a:r>
              <a:rPr lang="fr-FR" sz="1400" dirty="0"/>
              <a:t> : </a:t>
            </a:r>
          </a:p>
          <a:p>
            <a:pPr lvl="1" algn="just"/>
            <a:r>
              <a:rPr lang="fr-FR" sz="1400" dirty="0"/>
              <a:t>offrir une voie de </a:t>
            </a:r>
            <a:r>
              <a:rPr lang="fr-FR" sz="1400" b="1" dirty="0"/>
              <a:t>professionnalisation</a:t>
            </a:r>
            <a:r>
              <a:rPr lang="fr-FR" sz="1400" dirty="0"/>
              <a:t> pour les </a:t>
            </a:r>
            <a:r>
              <a:rPr lang="fr-FR" sz="1400" dirty="0" err="1"/>
              <a:t>doctorant⸱es</a:t>
            </a:r>
            <a:r>
              <a:rPr lang="fr-FR" sz="1400" dirty="0"/>
              <a:t> ; </a:t>
            </a:r>
          </a:p>
          <a:p>
            <a:pPr lvl="1" algn="just"/>
            <a:r>
              <a:rPr lang="fr-FR" sz="1400" dirty="0"/>
              <a:t>se doter d'un potentiel de </a:t>
            </a:r>
            <a:r>
              <a:rPr lang="fr-FR" sz="1400" b="1" dirty="0"/>
              <a:t>transfert et de la valorisation </a:t>
            </a:r>
            <a:r>
              <a:rPr lang="fr-FR" sz="1400" dirty="0"/>
              <a:t>de la recherche.</a:t>
            </a:r>
          </a:p>
        </p:txBody>
      </p:sp>
    </p:spTree>
    <p:extLst>
      <p:ext uri="{BB962C8B-B14F-4D97-AF65-F5344CB8AC3E}">
        <p14:creationId xmlns:p14="http://schemas.microsoft.com/office/powerpoint/2010/main" val="2856655254"/>
      </p:ext>
    </p:extLst>
  </p:cSld>
  <p:clrMapOvr>
    <a:masterClrMapping/>
  </p:clrMapOvr>
</p:sld>
</file>

<file path=ppt/theme/theme1.xml><?xml version="1.0" encoding="utf-8"?>
<a:theme xmlns:a="http://schemas.openxmlformats.org/drawingml/2006/main" name="PSL classic">
  <a:themeElements>
    <a:clrScheme name="Personnalisé 1">
      <a:dk1>
        <a:srgbClr val="0E0DB2"/>
      </a:dk1>
      <a:lt1>
        <a:srgbClr val="FFFFFF"/>
      </a:lt1>
      <a:dk2>
        <a:srgbClr val="0D0DB2"/>
      </a:dk2>
      <a:lt2>
        <a:srgbClr val="E7E6E6"/>
      </a:lt2>
      <a:accent1>
        <a:srgbClr val="04C7FF"/>
      </a:accent1>
      <a:accent2>
        <a:srgbClr val="0071DD"/>
      </a:accent2>
      <a:accent3>
        <a:srgbClr val="3D37AA"/>
      </a:accent3>
      <a:accent4>
        <a:srgbClr val="FFE200"/>
      </a:accent4>
      <a:accent5>
        <a:srgbClr val="FF0D19"/>
      </a:accent5>
      <a:accent6>
        <a:srgbClr val="279D33"/>
      </a:accent6>
      <a:hlink>
        <a:srgbClr val="04C7FF"/>
      </a:hlink>
      <a:folHlink>
        <a:srgbClr val="3C38A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553bf87-551c-4c8d-b8c8-bf121eb232cc">
      <Terms xmlns="http://schemas.microsoft.com/office/infopath/2007/PartnerControls"/>
    </lcf76f155ced4ddcb4097134ff3c332f>
    <TaxCatchAll xmlns="70a24c4e-37c2-4483-9454-a1ddcc3385e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F79E7248C39F499E44788CEB53DB0E" ma:contentTypeVersion="14" ma:contentTypeDescription="Crée un document." ma:contentTypeScope="" ma:versionID="95140fa85feb395d57e631f38e2f3b72">
  <xsd:schema xmlns:xsd="http://www.w3.org/2001/XMLSchema" xmlns:xs="http://www.w3.org/2001/XMLSchema" xmlns:p="http://schemas.microsoft.com/office/2006/metadata/properties" xmlns:ns2="4553bf87-551c-4c8d-b8c8-bf121eb232cc" xmlns:ns3="70a24c4e-37c2-4483-9454-a1ddcc3385ea" targetNamespace="http://schemas.microsoft.com/office/2006/metadata/properties" ma:root="true" ma:fieldsID="2d58453a69f9803181f9dc2fde4afe84" ns2:_="" ns3:_="">
    <xsd:import namespace="4553bf87-551c-4c8d-b8c8-bf121eb232cc"/>
    <xsd:import namespace="70a24c4e-37c2-4483-9454-a1ddcc3385e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53bf87-551c-4c8d-b8c8-bf121eb232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Balises d’images" ma:readOnly="false" ma:fieldId="{5cf76f15-5ced-4ddc-b409-7134ff3c332f}" ma:taxonomyMulti="true" ma:sspId="94684896-f907-4144-bd42-440326d03e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a24c4e-37c2-4483-9454-a1ddcc3385ea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8c4dcea4-ac6e-4a2f-bbb9-a9d46db016a9}" ma:internalName="TaxCatchAll" ma:showField="CatchAllData" ma:web="70a24c4e-37c2-4483-9454-a1ddcc3385e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DA7BC0C-71BE-4AE9-8D43-B6196E2975F3}">
  <ds:schemaRefs>
    <ds:schemaRef ds:uri="http://purl.org/dc/terms/"/>
    <ds:schemaRef ds:uri="http://purl.org/dc/dcmitype/"/>
    <ds:schemaRef ds:uri="da57a581-1272-4545-9afe-9b71488ee5f5"/>
    <ds:schemaRef ds:uri="http://www.w3.org/XML/1998/namespace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a4c847cb-e997-4ba6-8614-33c6b2e57d1b"/>
    <ds:schemaRef ds:uri="4553bf87-551c-4c8d-b8c8-bf121eb232cc"/>
    <ds:schemaRef ds:uri="70a24c4e-37c2-4483-9454-a1ddcc3385ea"/>
  </ds:schemaRefs>
</ds:datastoreItem>
</file>

<file path=customXml/itemProps2.xml><?xml version="1.0" encoding="utf-8"?>
<ds:datastoreItem xmlns:ds="http://schemas.openxmlformats.org/officeDocument/2006/customXml" ds:itemID="{2D4D66B3-F2B2-4AB8-8E12-F90CD76C99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553bf87-551c-4c8d-b8c8-bf121eb232cc"/>
    <ds:schemaRef ds:uri="70a24c4e-37c2-4483-9454-a1ddcc3385e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5C333C0-EA53-4116-B338-5FDE6BDB231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24232</TotalTime>
  <Words>3069</Words>
  <Application>Microsoft Office PowerPoint</Application>
  <PresentationFormat>Affichage à l'écran (16:9)</PresentationFormat>
  <Paragraphs>299</Paragraphs>
  <Slides>31</Slides>
  <Notes>16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5" baseType="lpstr">
      <vt:lpstr>Wingdings</vt:lpstr>
      <vt:lpstr>Arial</vt:lpstr>
      <vt:lpstr>Courier New</vt:lpstr>
      <vt:lpstr>PSL classic</vt:lpstr>
      <vt:lpstr>Webinaire sur les dispositifs  CIFRE et COFRA  </vt:lpstr>
      <vt:lpstr>Présentation du SAAP </vt:lpstr>
      <vt:lpstr>Le dispositif CIFRE Conventions Industrielles de Formation par la Recherche    Principe, conditions d'attribution et conventionnement </vt:lpstr>
      <vt:lpstr>Les objectifs </vt:lpstr>
      <vt:lpstr>L’ANRT</vt:lpstr>
      <vt:lpstr>Le dispositif </vt:lpstr>
      <vt:lpstr>Le principe </vt:lpstr>
      <vt:lpstr>Le principe </vt:lpstr>
      <vt:lpstr>Bénéfices pour les 3 acteurs</vt:lpstr>
      <vt:lpstr>Quelques chiffres </vt:lpstr>
      <vt:lpstr>Conditions d’éligibilité des candidats</vt:lpstr>
      <vt:lpstr>Conditions d’éligibilité des entreprises</vt:lpstr>
      <vt:lpstr>Conditions d’éligibilité du laboratoire</vt:lpstr>
      <vt:lpstr>Montage du dossier à soumettre à l’ANRT</vt:lpstr>
      <vt:lpstr>Evaluation des candidatures</vt:lpstr>
      <vt:lpstr>Evaluation des candidatures</vt:lpstr>
      <vt:lpstr>Contractualisation</vt:lpstr>
      <vt:lpstr>Contractualisation</vt:lpstr>
      <vt:lpstr>Le montage du contrat de collaboration au SAAP</vt:lpstr>
      <vt:lpstr>Le montage du contrat de collaboration au SAAP</vt:lpstr>
      <vt:lpstr>Documents pratiques et liens utiles</vt:lpstr>
      <vt:lpstr>Le dispositif COFRA Conventions de Formation par la Recherche en Administration  </vt:lpstr>
      <vt:lpstr>Définition et objectifs </vt:lpstr>
      <vt:lpstr>Principe du dispositif</vt:lpstr>
      <vt:lpstr>Organisation du doctorat</vt:lpstr>
      <vt:lpstr>Conditions d’éligibilité des candidat⸱es COFRA</vt:lpstr>
      <vt:lpstr>Dispositif de financement – Deux contrats possibles</vt:lpstr>
      <vt:lpstr>Dispositif de financement – Situation particulière des agents publics en poste </vt:lpstr>
      <vt:lpstr>Candidatures</vt:lpstr>
      <vt:lpstr>Montage du dossier à soumettre à l’ANRT</vt:lpstr>
      <vt:lpstr>Contacts et informations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COMITE FORMATION</dc:title>
  <dc:creator>arobert1</dc:creator>
  <cp:lastModifiedBy>Carla JACQUES</cp:lastModifiedBy>
  <cp:revision>370</cp:revision>
  <dcterms:modified xsi:type="dcterms:W3CDTF">2026-04-07T15:18:48Z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0x01010070F79E7248C39F499E44788CEB53DB0E</vt:lpwstr>
  </property>
  <property fmtid="{D5CDD505-2E9C-101B-9397-08002B2CF9AE}" pid="3" name="MediaServiceImageTags">
    <vt:lpwstr/>
  </property>
</Properties>
</file>